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2"/>
  </p:notesMasterIdLst>
  <p:handoutMasterIdLst>
    <p:handoutMasterId r:id="rId73"/>
  </p:handoutMasterIdLst>
  <p:sldIdLst>
    <p:sldId id="2466" r:id="rId5"/>
    <p:sldId id="259" r:id="rId6"/>
    <p:sldId id="2467" r:id="rId7"/>
    <p:sldId id="2469" r:id="rId8"/>
    <p:sldId id="2475" r:id="rId9"/>
    <p:sldId id="2476" r:id="rId10"/>
    <p:sldId id="2477" r:id="rId11"/>
    <p:sldId id="2478" r:id="rId12"/>
    <p:sldId id="2479" r:id="rId13"/>
    <p:sldId id="2480" r:id="rId14"/>
    <p:sldId id="2481" r:id="rId15"/>
    <p:sldId id="2482" r:id="rId16"/>
    <p:sldId id="2483" r:id="rId17"/>
    <p:sldId id="2485" r:id="rId18"/>
    <p:sldId id="2486" r:id="rId19"/>
    <p:sldId id="2487" r:id="rId20"/>
    <p:sldId id="2488" r:id="rId21"/>
    <p:sldId id="2489" r:id="rId22"/>
    <p:sldId id="2490" r:id="rId23"/>
    <p:sldId id="2491" r:id="rId24"/>
    <p:sldId id="2492" r:id="rId25"/>
    <p:sldId id="2493" r:id="rId26"/>
    <p:sldId id="2494" r:id="rId27"/>
    <p:sldId id="2495" r:id="rId28"/>
    <p:sldId id="2496" r:id="rId29"/>
    <p:sldId id="2497" r:id="rId30"/>
    <p:sldId id="2498" r:id="rId31"/>
    <p:sldId id="2499" r:id="rId32"/>
    <p:sldId id="2500" r:id="rId33"/>
    <p:sldId id="2501" r:id="rId34"/>
    <p:sldId id="2502" r:id="rId35"/>
    <p:sldId id="2503" r:id="rId36"/>
    <p:sldId id="2504" r:id="rId37"/>
    <p:sldId id="2505" r:id="rId38"/>
    <p:sldId id="2506" r:id="rId39"/>
    <p:sldId id="2507" r:id="rId40"/>
    <p:sldId id="2508" r:id="rId41"/>
    <p:sldId id="2510" r:id="rId42"/>
    <p:sldId id="2509" r:id="rId43"/>
    <p:sldId id="2511" r:id="rId44"/>
    <p:sldId id="2512" r:id="rId45"/>
    <p:sldId id="2513" r:id="rId46"/>
    <p:sldId id="2514" r:id="rId47"/>
    <p:sldId id="2515" r:id="rId48"/>
    <p:sldId id="2516" r:id="rId49"/>
    <p:sldId id="2517" r:id="rId50"/>
    <p:sldId id="2518" r:id="rId51"/>
    <p:sldId id="2519" r:id="rId52"/>
    <p:sldId id="2520" r:id="rId53"/>
    <p:sldId id="2521" r:id="rId54"/>
    <p:sldId id="2522" r:id="rId55"/>
    <p:sldId id="2523" r:id="rId56"/>
    <p:sldId id="2524" r:id="rId57"/>
    <p:sldId id="2525" r:id="rId58"/>
    <p:sldId id="2526" r:id="rId59"/>
    <p:sldId id="2527" r:id="rId60"/>
    <p:sldId id="2528" r:id="rId61"/>
    <p:sldId id="2529" r:id="rId62"/>
    <p:sldId id="2530" r:id="rId63"/>
    <p:sldId id="2531" r:id="rId64"/>
    <p:sldId id="2532" r:id="rId65"/>
    <p:sldId id="2533" r:id="rId66"/>
    <p:sldId id="2534" r:id="rId67"/>
    <p:sldId id="2535" r:id="rId68"/>
    <p:sldId id="2536" r:id="rId69"/>
    <p:sldId id="2537" r:id="rId70"/>
    <p:sldId id="2538" r:id="rId7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288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33" autoAdjust="0"/>
  </p:normalViewPr>
  <p:slideViewPr>
    <p:cSldViewPr snapToGrid="0">
      <p:cViewPr varScale="1">
        <p:scale>
          <a:sx n="82" d="100"/>
          <a:sy n="82" d="100"/>
        </p:scale>
        <p:origin x="1502" y="72"/>
      </p:cViewPr>
      <p:guideLst>
        <p:guide orient="horz" pos="1992"/>
        <p:guide pos="288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6/14/2023</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6/14/2023</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25</a:t>
            </a:fld>
            <a:endParaRPr lang="en-US" dirty="0"/>
          </a:p>
        </p:txBody>
      </p:sp>
    </p:spTree>
    <p:extLst>
      <p:ext uri="{BB962C8B-B14F-4D97-AF65-F5344CB8AC3E}">
        <p14:creationId xmlns:p14="http://schemas.microsoft.com/office/powerpoint/2010/main" val="11573844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26</a:t>
            </a:fld>
            <a:endParaRPr lang="en-US" dirty="0"/>
          </a:p>
        </p:txBody>
      </p:sp>
    </p:spTree>
    <p:extLst>
      <p:ext uri="{BB962C8B-B14F-4D97-AF65-F5344CB8AC3E}">
        <p14:creationId xmlns:p14="http://schemas.microsoft.com/office/powerpoint/2010/main" val="3889851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27</a:t>
            </a:fld>
            <a:endParaRPr lang="en-US" dirty="0"/>
          </a:p>
        </p:txBody>
      </p:sp>
    </p:spTree>
    <p:extLst>
      <p:ext uri="{BB962C8B-B14F-4D97-AF65-F5344CB8AC3E}">
        <p14:creationId xmlns:p14="http://schemas.microsoft.com/office/powerpoint/2010/main" val="25578160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28</a:t>
            </a:fld>
            <a:endParaRPr lang="en-US" dirty="0"/>
          </a:p>
        </p:txBody>
      </p:sp>
    </p:spTree>
    <p:extLst>
      <p:ext uri="{BB962C8B-B14F-4D97-AF65-F5344CB8AC3E}">
        <p14:creationId xmlns:p14="http://schemas.microsoft.com/office/powerpoint/2010/main" val="1775494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29</a:t>
            </a:fld>
            <a:endParaRPr lang="en-US" dirty="0"/>
          </a:p>
        </p:txBody>
      </p:sp>
    </p:spTree>
    <p:extLst>
      <p:ext uri="{BB962C8B-B14F-4D97-AF65-F5344CB8AC3E}">
        <p14:creationId xmlns:p14="http://schemas.microsoft.com/office/powerpoint/2010/main" val="26674909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30</a:t>
            </a:fld>
            <a:endParaRPr lang="en-US" dirty="0"/>
          </a:p>
        </p:txBody>
      </p:sp>
    </p:spTree>
    <p:extLst>
      <p:ext uri="{BB962C8B-B14F-4D97-AF65-F5344CB8AC3E}">
        <p14:creationId xmlns:p14="http://schemas.microsoft.com/office/powerpoint/2010/main" val="765894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31</a:t>
            </a:fld>
            <a:endParaRPr lang="en-US" dirty="0"/>
          </a:p>
        </p:txBody>
      </p:sp>
    </p:spTree>
    <p:extLst>
      <p:ext uri="{BB962C8B-B14F-4D97-AF65-F5344CB8AC3E}">
        <p14:creationId xmlns:p14="http://schemas.microsoft.com/office/powerpoint/2010/main" val="40239908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32</a:t>
            </a:fld>
            <a:endParaRPr lang="en-US" dirty="0"/>
          </a:p>
        </p:txBody>
      </p:sp>
    </p:spTree>
    <p:extLst>
      <p:ext uri="{BB962C8B-B14F-4D97-AF65-F5344CB8AC3E}">
        <p14:creationId xmlns:p14="http://schemas.microsoft.com/office/powerpoint/2010/main" val="31327952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33</a:t>
            </a:fld>
            <a:endParaRPr lang="en-US" dirty="0"/>
          </a:p>
        </p:txBody>
      </p:sp>
    </p:spTree>
    <p:extLst>
      <p:ext uri="{BB962C8B-B14F-4D97-AF65-F5344CB8AC3E}">
        <p14:creationId xmlns:p14="http://schemas.microsoft.com/office/powerpoint/2010/main" val="32693431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34</a:t>
            </a:fld>
            <a:endParaRPr lang="en-US" dirty="0"/>
          </a:p>
        </p:txBody>
      </p:sp>
    </p:spTree>
    <p:extLst>
      <p:ext uri="{BB962C8B-B14F-4D97-AF65-F5344CB8AC3E}">
        <p14:creationId xmlns:p14="http://schemas.microsoft.com/office/powerpoint/2010/main" val="851293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3057704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35</a:t>
            </a:fld>
            <a:endParaRPr lang="en-US" dirty="0"/>
          </a:p>
        </p:txBody>
      </p:sp>
    </p:spTree>
    <p:extLst>
      <p:ext uri="{BB962C8B-B14F-4D97-AF65-F5344CB8AC3E}">
        <p14:creationId xmlns:p14="http://schemas.microsoft.com/office/powerpoint/2010/main" val="25273640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36</a:t>
            </a:fld>
            <a:endParaRPr lang="en-US" dirty="0"/>
          </a:p>
        </p:txBody>
      </p:sp>
    </p:spTree>
    <p:extLst>
      <p:ext uri="{BB962C8B-B14F-4D97-AF65-F5344CB8AC3E}">
        <p14:creationId xmlns:p14="http://schemas.microsoft.com/office/powerpoint/2010/main" val="18043371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37</a:t>
            </a:fld>
            <a:endParaRPr lang="en-US" dirty="0"/>
          </a:p>
        </p:txBody>
      </p:sp>
    </p:spTree>
    <p:extLst>
      <p:ext uri="{BB962C8B-B14F-4D97-AF65-F5344CB8AC3E}">
        <p14:creationId xmlns:p14="http://schemas.microsoft.com/office/powerpoint/2010/main" val="3970743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38</a:t>
            </a:fld>
            <a:endParaRPr lang="en-US" dirty="0"/>
          </a:p>
        </p:txBody>
      </p:sp>
    </p:spTree>
    <p:extLst>
      <p:ext uri="{BB962C8B-B14F-4D97-AF65-F5344CB8AC3E}">
        <p14:creationId xmlns:p14="http://schemas.microsoft.com/office/powerpoint/2010/main" val="11970041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39</a:t>
            </a:fld>
            <a:endParaRPr lang="en-US" dirty="0"/>
          </a:p>
        </p:txBody>
      </p:sp>
    </p:spTree>
    <p:extLst>
      <p:ext uri="{BB962C8B-B14F-4D97-AF65-F5344CB8AC3E}">
        <p14:creationId xmlns:p14="http://schemas.microsoft.com/office/powerpoint/2010/main" val="3968706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40</a:t>
            </a:fld>
            <a:endParaRPr lang="en-US" dirty="0"/>
          </a:p>
        </p:txBody>
      </p:sp>
    </p:spTree>
    <p:extLst>
      <p:ext uri="{BB962C8B-B14F-4D97-AF65-F5344CB8AC3E}">
        <p14:creationId xmlns:p14="http://schemas.microsoft.com/office/powerpoint/2010/main" val="6716602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41</a:t>
            </a:fld>
            <a:endParaRPr lang="en-US" dirty="0"/>
          </a:p>
        </p:txBody>
      </p:sp>
    </p:spTree>
    <p:extLst>
      <p:ext uri="{BB962C8B-B14F-4D97-AF65-F5344CB8AC3E}">
        <p14:creationId xmlns:p14="http://schemas.microsoft.com/office/powerpoint/2010/main" val="36587053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42</a:t>
            </a:fld>
            <a:endParaRPr lang="en-US" dirty="0"/>
          </a:p>
        </p:txBody>
      </p:sp>
    </p:spTree>
    <p:extLst>
      <p:ext uri="{BB962C8B-B14F-4D97-AF65-F5344CB8AC3E}">
        <p14:creationId xmlns:p14="http://schemas.microsoft.com/office/powerpoint/2010/main" val="27804645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43</a:t>
            </a:fld>
            <a:endParaRPr lang="en-US" dirty="0"/>
          </a:p>
        </p:txBody>
      </p:sp>
    </p:spTree>
    <p:extLst>
      <p:ext uri="{BB962C8B-B14F-4D97-AF65-F5344CB8AC3E}">
        <p14:creationId xmlns:p14="http://schemas.microsoft.com/office/powerpoint/2010/main" val="14117691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44</a:t>
            </a:fld>
            <a:endParaRPr lang="en-US" dirty="0"/>
          </a:p>
        </p:txBody>
      </p:sp>
    </p:spTree>
    <p:extLst>
      <p:ext uri="{BB962C8B-B14F-4D97-AF65-F5344CB8AC3E}">
        <p14:creationId xmlns:p14="http://schemas.microsoft.com/office/powerpoint/2010/main" val="912431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24566464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45</a:t>
            </a:fld>
            <a:endParaRPr lang="en-US" dirty="0"/>
          </a:p>
        </p:txBody>
      </p:sp>
    </p:spTree>
    <p:extLst>
      <p:ext uri="{BB962C8B-B14F-4D97-AF65-F5344CB8AC3E}">
        <p14:creationId xmlns:p14="http://schemas.microsoft.com/office/powerpoint/2010/main" val="5305871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46</a:t>
            </a:fld>
            <a:endParaRPr lang="en-US" dirty="0"/>
          </a:p>
        </p:txBody>
      </p:sp>
    </p:spTree>
    <p:extLst>
      <p:ext uri="{BB962C8B-B14F-4D97-AF65-F5344CB8AC3E}">
        <p14:creationId xmlns:p14="http://schemas.microsoft.com/office/powerpoint/2010/main" val="21383880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47</a:t>
            </a:fld>
            <a:endParaRPr lang="en-US" dirty="0"/>
          </a:p>
        </p:txBody>
      </p:sp>
    </p:spTree>
    <p:extLst>
      <p:ext uri="{BB962C8B-B14F-4D97-AF65-F5344CB8AC3E}">
        <p14:creationId xmlns:p14="http://schemas.microsoft.com/office/powerpoint/2010/main" val="1417336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48</a:t>
            </a:fld>
            <a:endParaRPr lang="en-US" dirty="0"/>
          </a:p>
        </p:txBody>
      </p:sp>
    </p:spTree>
    <p:extLst>
      <p:ext uri="{BB962C8B-B14F-4D97-AF65-F5344CB8AC3E}">
        <p14:creationId xmlns:p14="http://schemas.microsoft.com/office/powerpoint/2010/main" val="37280712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49</a:t>
            </a:fld>
            <a:endParaRPr lang="en-US" dirty="0"/>
          </a:p>
        </p:txBody>
      </p:sp>
    </p:spTree>
    <p:extLst>
      <p:ext uri="{BB962C8B-B14F-4D97-AF65-F5344CB8AC3E}">
        <p14:creationId xmlns:p14="http://schemas.microsoft.com/office/powerpoint/2010/main" val="38037110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50</a:t>
            </a:fld>
            <a:endParaRPr lang="en-US" dirty="0"/>
          </a:p>
        </p:txBody>
      </p:sp>
    </p:spTree>
    <p:extLst>
      <p:ext uri="{BB962C8B-B14F-4D97-AF65-F5344CB8AC3E}">
        <p14:creationId xmlns:p14="http://schemas.microsoft.com/office/powerpoint/2010/main" val="36614448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51</a:t>
            </a:fld>
            <a:endParaRPr lang="en-US" dirty="0"/>
          </a:p>
        </p:txBody>
      </p:sp>
    </p:spTree>
    <p:extLst>
      <p:ext uri="{BB962C8B-B14F-4D97-AF65-F5344CB8AC3E}">
        <p14:creationId xmlns:p14="http://schemas.microsoft.com/office/powerpoint/2010/main" val="22435557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52</a:t>
            </a:fld>
            <a:endParaRPr lang="en-US" dirty="0"/>
          </a:p>
        </p:txBody>
      </p:sp>
    </p:spTree>
    <p:extLst>
      <p:ext uri="{BB962C8B-B14F-4D97-AF65-F5344CB8AC3E}">
        <p14:creationId xmlns:p14="http://schemas.microsoft.com/office/powerpoint/2010/main" val="7008197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53</a:t>
            </a:fld>
            <a:endParaRPr lang="en-US" dirty="0"/>
          </a:p>
        </p:txBody>
      </p:sp>
    </p:spTree>
    <p:extLst>
      <p:ext uri="{BB962C8B-B14F-4D97-AF65-F5344CB8AC3E}">
        <p14:creationId xmlns:p14="http://schemas.microsoft.com/office/powerpoint/2010/main" val="39413270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54</a:t>
            </a:fld>
            <a:endParaRPr lang="en-US" dirty="0"/>
          </a:p>
        </p:txBody>
      </p:sp>
    </p:spTree>
    <p:extLst>
      <p:ext uri="{BB962C8B-B14F-4D97-AF65-F5344CB8AC3E}">
        <p14:creationId xmlns:p14="http://schemas.microsoft.com/office/powerpoint/2010/main" val="101716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7</a:t>
            </a:fld>
            <a:endParaRPr lang="en-US" dirty="0"/>
          </a:p>
        </p:txBody>
      </p:sp>
    </p:spTree>
    <p:extLst>
      <p:ext uri="{BB962C8B-B14F-4D97-AF65-F5344CB8AC3E}">
        <p14:creationId xmlns:p14="http://schemas.microsoft.com/office/powerpoint/2010/main" val="19998969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55</a:t>
            </a:fld>
            <a:endParaRPr lang="en-US" dirty="0"/>
          </a:p>
        </p:txBody>
      </p:sp>
    </p:spTree>
    <p:extLst>
      <p:ext uri="{BB962C8B-B14F-4D97-AF65-F5344CB8AC3E}">
        <p14:creationId xmlns:p14="http://schemas.microsoft.com/office/powerpoint/2010/main" val="8561975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56</a:t>
            </a:fld>
            <a:endParaRPr lang="en-US" dirty="0"/>
          </a:p>
        </p:txBody>
      </p:sp>
    </p:spTree>
    <p:extLst>
      <p:ext uri="{BB962C8B-B14F-4D97-AF65-F5344CB8AC3E}">
        <p14:creationId xmlns:p14="http://schemas.microsoft.com/office/powerpoint/2010/main" val="12509966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57</a:t>
            </a:fld>
            <a:endParaRPr lang="en-US" dirty="0"/>
          </a:p>
        </p:txBody>
      </p:sp>
    </p:spTree>
    <p:extLst>
      <p:ext uri="{BB962C8B-B14F-4D97-AF65-F5344CB8AC3E}">
        <p14:creationId xmlns:p14="http://schemas.microsoft.com/office/powerpoint/2010/main" val="29995434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58</a:t>
            </a:fld>
            <a:endParaRPr lang="en-US" dirty="0"/>
          </a:p>
        </p:txBody>
      </p:sp>
    </p:spTree>
    <p:extLst>
      <p:ext uri="{BB962C8B-B14F-4D97-AF65-F5344CB8AC3E}">
        <p14:creationId xmlns:p14="http://schemas.microsoft.com/office/powerpoint/2010/main" val="42361529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59</a:t>
            </a:fld>
            <a:endParaRPr lang="en-US" dirty="0"/>
          </a:p>
        </p:txBody>
      </p:sp>
    </p:spTree>
    <p:extLst>
      <p:ext uri="{BB962C8B-B14F-4D97-AF65-F5344CB8AC3E}">
        <p14:creationId xmlns:p14="http://schemas.microsoft.com/office/powerpoint/2010/main" val="2870929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60</a:t>
            </a:fld>
            <a:endParaRPr lang="en-US" dirty="0"/>
          </a:p>
        </p:txBody>
      </p:sp>
    </p:spTree>
    <p:extLst>
      <p:ext uri="{BB962C8B-B14F-4D97-AF65-F5344CB8AC3E}">
        <p14:creationId xmlns:p14="http://schemas.microsoft.com/office/powerpoint/2010/main" val="39570991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61</a:t>
            </a:fld>
            <a:endParaRPr lang="en-US" dirty="0"/>
          </a:p>
        </p:txBody>
      </p:sp>
    </p:spTree>
    <p:extLst>
      <p:ext uri="{BB962C8B-B14F-4D97-AF65-F5344CB8AC3E}">
        <p14:creationId xmlns:p14="http://schemas.microsoft.com/office/powerpoint/2010/main" val="3473101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62</a:t>
            </a:fld>
            <a:endParaRPr lang="en-US" dirty="0"/>
          </a:p>
        </p:txBody>
      </p:sp>
    </p:spTree>
    <p:extLst>
      <p:ext uri="{BB962C8B-B14F-4D97-AF65-F5344CB8AC3E}">
        <p14:creationId xmlns:p14="http://schemas.microsoft.com/office/powerpoint/2010/main" val="771155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63</a:t>
            </a:fld>
            <a:endParaRPr lang="en-US" dirty="0"/>
          </a:p>
        </p:txBody>
      </p:sp>
    </p:spTree>
    <p:extLst>
      <p:ext uri="{BB962C8B-B14F-4D97-AF65-F5344CB8AC3E}">
        <p14:creationId xmlns:p14="http://schemas.microsoft.com/office/powerpoint/2010/main" val="9117767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64</a:t>
            </a:fld>
            <a:endParaRPr lang="en-US" dirty="0"/>
          </a:p>
        </p:txBody>
      </p:sp>
    </p:spTree>
    <p:extLst>
      <p:ext uri="{BB962C8B-B14F-4D97-AF65-F5344CB8AC3E}">
        <p14:creationId xmlns:p14="http://schemas.microsoft.com/office/powerpoint/2010/main" val="285463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10</a:t>
            </a:fld>
            <a:endParaRPr lang="en-US" dirty="0"/>
          </a:p>
        </p:txBody>
      </p:sp>
    </p:spTree>
    <p:extLst>
      <p:ext uri="{BB962C8B-B14F-4D97-AF65-F5344CB8AC3E}">
        <p14:creationId xmlns:p14="http://schemas.microsoft.com/office/powerpoint/2010/main" val="40815586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65</a:t>
            </a:fld>
            <a:endParaRPr lang="en-US" dirty="0"/>
          </a:p>
        </p:txBody>
      </p:sp>
    </p:spTree>
    <p:extLst>
      <p:ext uri="{BB962C8B-B14F-4D97-AF65-F5344CB8AC3E}">
        <p14:creationId xmlns:p14="http://schemas.microsoft.com/office/powerpoint/2010/main" val="33520168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66</a:t>
            </a:fld>
            <a:endParaRPr lang="en-US" dirty="0"/>
          </a:p>
        </p:txBody>
      </p:sp>
    </p:spTree>
    <p:extLst>
      <p:ext uri="{BB962C8B-B14F-4D97-AF65-F5344CB8AC3E}">
        <p14:creationId xmlns:p14="http://schemas.microsoft.com/office/powerpoint/2010/main" val="26560793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67</a:t>
            </a:fld>
            <a:endParaRPr lang="en-US" dirty="0"/>
          </a:p>
        </p:txBody>
      </p:sp>
    </p:spTree>
    <p:extLst>
      <p:ext uri="{BB962C8B-B14F-4D97-AF65-F5344CB8AC3E}">
        <p14:creationId xmlns:p14="http://schemas.microsoft.com/office/powerpoint/2010/main" val="3678829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11</a:t>
            </a:fld>
            <a:endParaRPr lang="en-US" dirty="0"/>
          </a:p>
        </p:txBody>
      </p:sp>
    </p:spTree>
    <p:extLst>
      <p:ext uri="{BB962C8B-B14F-4D97-AF65-F5344CB8AC3E}">
        <p14:creationId xmlns:p14="http://schemas.microsoft.com/office/powerpoint/2010/main" val="3618252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22</a:t>
            </a:fld>
            <a:endParaRPr lang="en-US" dirty="0"/>
          </a:p>
        </p:txBody>
      </p:sp>
    </p:spTree>
    <p:extLst>
      <p:ext uri="{BB962C8B-B14F-4D97-AF65-F5344CB8AC3E}">
        <p14:creationId xmlns:p14="http://schemas.microsoft.com/office/powerpoint/2010/main" val="696169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23</a:t>
            </a:fld>
            <a:endParaRPr lang="en-US" dirty="0"/>
          </a:p>
        </p:txBody>
      </p:sp>
    </p:spTree>
    <p:extLst>
      <p:ext uri="{BB962C8B-B14F-4D97-AF65-F5344CB8AC3E}">
        <p14:creationId xmlns:p14="http://schemas.microsoft.com/office/powerpoint/2010/main" val="1119067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24</a:t>
            </a:fld>
            <a:endParaRPr lang="en-US" dirty="0"/>
          </a:p>
        </p:txBody>
      </p:sp>
    </p:spTree>
    <p:extLst>
      <p:ext uri="{BB962C8B-B14F-4D97-AF65-F5344CB8AC3E}">
        <p14:creationId xmlns:p14="http://schemas.microsoft.com/office/powerpoint/2010/main" val="3699337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9144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2634261" y="5922147"/>
            <a:ext cx="3875485" cy="518795"/>
          </a:xfrm>
        </p:spPr>
        <p:txBody>
          <a:bodyPr>
            <a:noAutofit/>
          </a:bodyPr>
          <a:lstStyle>
            <a:lvl1pPr marL="0" indent="0" algn="ctr">
              <a:buNone/>
              <a:defRPr sz="1350" spc="225">
                <a:solidFill>
                  <a:schemeClr val="tx1"/>
                </a:solidFill>
              </a:defRPr>
            </a:lvl1pPr>
            <a:lvl2pPr marL="342892"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3028950" y="3608513"/>
            <a:ext cx="30861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350" cap="all" baseline="0"/>
            </a:lvl1pPr>
          </a:lstStyle>
          <a:p>
            <a:r>
              <a:rPr lang="en-US" spc="225"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263127" y="2445640"/>
            <a:ext cx="8617744" cy="823913"/>
          </a:xfrm>
        </p:spPr>
        <p:txBody>
          <a:bodyPr>
            <a:noAutofit/>
          </a:bodyPr>
          <a:lstStyle>
            <a:lvl1pPr>
              <a:lnSpc>
                <a:spcPct val="150000"/>
              </a:lnSpc>
              <a:spcBef>
                <a:spcPts val="750"/>
              </a:spcBef>
              <a:defRPr sz="3000" cap="all" spc="225"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3" y="0"/>
            <a:ext cx="4062413"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8661953" y="6468310"/>
            <a:ext cx="332961"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4572003" y="1661167"/>
            <a:ext cx="3484685" cy="2218585"/>
          </a:xfrm>
        </p:spPr>
        <p:txBody>
          <a:bodyPr>
            <a:noAutofit/>
          </a:bodyPr>
          <a:lstStyle>
            <a:lvl1pPr marL="0" indent="0">
              <a:lnSpc>
                <a:spcPct val="100000"/>
              </a:lnSpc>
              <a:buNone/>
              <a:defRPr/>
            </a:lvl1pPr>
          </a:lstStyle>
          <a:p>
            <a:pPr marL="0" indent="0">
              <a:lnSpc>
                <a:spcPct val="100000"/>
              </a:lnSpc>
              <a:buNone/>
            </a:pPr>
            <a:r>
              <a:rPr lang="en-US" sz="12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8661953" y="6468310"/>
            <a:ext cx="332961" cy="365125"/>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z="900" smtClean="0"/>
              <a:pPr/>
              <a:t>‹#›</a:t>
            </a:fld>
            <a:endParaRPr lang="en-US" sz="900"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4572001" y="612037"/>
            <a:ext cx="4422914" cy="884238"/>
          </a:xfrm>
        </p:spPr>
        <p:txBody>
          <a:bodyPr lIns="91440" rIns="91440" anchor="t">
            <a:noAutofit/>
          </a:bodyPr>
          <a:lstStyle>
            <a:lvl1pPr algn="l">
              <a:lnSpc>
                <a:spcPct val="150000"/>
              </a:lnSpc>
              <a:spcBef>
                <a:spcPts val="750"/>
              </a:spcBef>
              <a:defRPr sz="24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4580285" y="6303970"/>
            <a:ext cx="2261235"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9144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526777" y="1660810"/>
            <a:ext cx="8090453" cy="830649"/>
          </a:xfrm>
        </p:spPr>
        <p:txBody>
          <a:bodyPr>
            <a:noAutofit/>
          </a:bodyPr>
          <a:lstStyle/>
          <a:p>
            <a:r>
              <a:rPr lang="en-US" sz="3000" spc="225"/>
              <a:t>Click to edit Master title style</a:t>
            </a:r>
            <a:endParaRPr lang="en-US" sz="3000" spc="225"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2634261" y="5137999"/>
            <a:ext cx="3875485"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350" spc="225">
                <a:solidFill>
                  <a:schemeClr val="tx1"/>
                </a:solidFill>
              </a:defRPr>
            </a:lvl1pPr>
            <a:lvl2pPr marL="342892"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441146" y="3903126"/>
            <a:ext cx="2298501" cy="518795"/>
          </a:xfrm>
        </p:spPr>
        <p:txBody>
          <a:bodyPr>
            <a:noAutofit/>
          </a:bodyPr>
          <a:lstStyle>
            <a:lvl1pPr marL="0" indent="0" algn="ctr">
              <a:buNone/>
              <a:defRPr sz="1350" spc="225">
                <a:solidFill>
                  <a:schemeClr val="tx1"/>
                </a:solidFill>
              </a:defRPr>
            </a:lvl1pPr>
            <a:lvl2pPr marL="342892"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3422750" y="3893335"/>
            <a:ext cx="2298501" cy="518795"/>
          </a:xfrm>
        </p:spPr>
        <p:txBody>
          <a:bodyPr>
            <a:noAutofit/>
          </a:bodyPr>
          <a:lstStyle>
            <a:lvl1pPr marL="0" indent="0" algn="ctr">
              <a:buNone/>
              <a:defRPr sz="1350" spc="225">
                <a:solidFill>
                  <a:schemeClr val="tx1"/>
                </a:solidFill>
              </a:defRPr>
            </a:lvl1pPr>
            <a:lvl2pPr marL="342892"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6404354" y="3903126"/>
            <a:ext cx="2298501" cy="518795"/>
          </a:xfrm>
        </p:spPr>
        <p:txBody>
          <a:bodyPr>
            <a:noAutofit/>
          </a:bodyPr>
          <a:lstStyle>
            <a:lvl1pPr marL="0" indent="0" algn="ctr">
              <a:buNone/>
              <a:defRPr sz="1350" spc="225">
                <a:solidFill>
                  <a:schemeClr val="tx1"/>
                </a:solidFill>
              </a:defRPr>
            </a:lvl1pPr>
            <a:lvl2pPr marL="342892"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316076" y="3098985"/>
            <a:ext cx="54864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4297680" y="3098985"/>
            <a:ext cx="54864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7279284" y="3098985"/>
            <a:ext cx="54864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413867" y="892178"/>
            <a:ext cx="6316266" cy="1325563"/>
          </a:xfrm>
        </p:spPr>
        <p:txBody>
          <a:bodyPr>
            <a:normAutofit/>
          </a:bodyPr>
          <a:lstStyle>
            <a:lvl1pPr algn="ctr">
              <a:defRPr lang="en-US" sz="2100" kern="1200" cap="all" spc="113"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932329" y="2776936"/>
            <a:ext cx="2161856" cy="823912"/>
          </a:xfrm>
        </p:spPr>
        <p:txBody>
          <a:bodyPr anchor="b">
            <a:noAutofit/>
          </a:bodyPr>
          <a:lstStyle>
            <a:lvl1pPr marL="0" indent="0">
              <a:buNone/>
              <a:defRPr lang="en-US" sz="1500" kern="1200" cap="all"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932329" y="3834607"/>
            <a:ext cx="2161856" cy="1997867"/>
          </a:xfrm>
        </p:spPr>
        <p:txBody>
          <a:bodyPr>
            <a:normAutofit/>
          </a:bodyPr>
          <a:lstStyle>
            <a:lvl1pPr marL="0" indent="0">
              <a:lnSpc>
                <a:spcPct val="100000"/>
              </a:lnSpc>
              <a:buNone/>
              <a:defRPr sz="1050" spc="38" baseline="0"/>
            </a:lvl1pPr>
            <a:lvl2pPr marL="342900" indent="0">
              <a:lnSpc>
                <a:spcPct val="100000"/>
              </a:lnSpc>
              <a:buNone/>
              <a:defRPr sz="1050" spc="38" baseline="0"/>
            </a:lvl2pPr>
            <a:lvl3pPr marL="685800" indent="0">
              <a:lnSpc>
                <a:spcPct val="100000"/>
              </a:lnSpc>
              <a:buNone/>
              <a:defRPr sz="1050" spc="38" baseline="0"/>
            </a:lvl3pPr>
            <a:lvl4pPr marL="1028700" indent="0">
              <a:lnSpc>
                <a:spcPct val="100000"/>
              </a:lnSpc>
              <a:buNone/>
              <a:defRPr sz="1050" spc="38" baseline="0"/>
            </a:lvl4pPr>
            <a:lvl5pPr marL="1371600" indent="0">
              <a:lnSpc>
                <a:spcPct val="100000"/>
              </a:lnSpc>
              <a:buNone/>
              <a:defRPr sz="1050" spc="38"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485749" y="2776936"/>
            <a:ext cx="2172503" cy="823912"/>
          </a:xfrm>
        </p:spPr>
        <p:txBody>
          <a:bodyPr anchor="b">
            <a:noAutofit/>
          </a:bodyPr>
          <a:lstStyle>
            <a:lvl1pPr marL="0" indent="0">
              <a:buNone/>
              <a:defRPr lang="en-US" sz="1500" kern="1200" cap="all"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75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485749" y="3834607"/>
            <a:ext cx="2172503" cy="1997867"/>
          </a:xfrm>
        </p:spPr>
        <p:txBody>
          <a:bodyPr>
            <a:normAutofit/>
          </a:bodyPr>
          <a:lstStyle>
            <a:lvl1pPr marL="0" indent="0">
              <a:lnSpc>
                <a:spcPct val="100000"/>
              </a:lnSpc>
              <a:buNone/>
              <a:defRPr sz="1050" spc="38" baseline="0"/>
            </a:lvl1pPr>
            <a:lvl2pPr marL="342900" indent="0">
              <a:lnSpc>
                <a:spcPct val="100000"/>
              </a:lnSpc>
              <a:buNone/>
              <a:defRPr sz="1050" spc="38" baseline="0"/>
            </a:lvl2pPr>
            <a:lvl3pPr marL="685800" indent="0">
              <a:lnSpc>
                <a:spcPct val="100000"/>
              </a:lnSpc>
              <a:buNone/>
              <a:defRPr sz="1050" spc="38" baseline="0"/>
            </a:lvl3pPr>
            <a:lvl4pPr marL="1028700" indent="0">
              <a:lnSpc>
                <a:spcPct val="100000"/>
              </a:lnSpc>
              <a:buNone/>
              <a:defRPr sz="1050" spc="38" baseline="0"/>
            </a:lvl4pPr>
            <a:lvl5pPr marL="1371600" indent="0">
              <a:lnSpc>
                <a:spcPct val="100000"/>
              </a:lnSpc>
              <a:buNone/>
              <a:defRPr sz="1050" spc="38"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928688"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1678782"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049816" y="2776936"/>
            <a:ext cx="2161856" cy="823912"/>
          </a:xfrm>
        </p:spPr>
        <p:txBody>
          <a:bodyPr anchor="b">
            <a:noAutofit/>
          </a:bodyPr>
          <a:lstStyle>
            <a:lvl1pPr marL="0" indent="0">
              <a:buNone/>
              <a:defRPr lang="en-US" sz="1500" kern="1200" cap="all"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049816" y="3834607"/>
            <a:ext cx="2161856" cy="1997867"/>
          </a:xfrm>
        </p:spPr>
        <p:txBody>
          <a:bodyPr>
            <a:normAutofit/>
          </a:bodyPr>
          <a:lstStyle>
            <a:lvl1pPr marL="0" indent="0">
              <a:lnSpc>
                <a:spcPct val="100000"/>
              </a:lnSpc>
              <a:buNone/>
              <a:defRPr sz="1050" spc="38" baseline="0"/>
            </a:lvl1pPr>
            <a:lvl2pPr marL="342900" indent="0">
              <a:lnSpc>
                <a:spcPct val="100000"/>
              </a:lnSpc>
              <a:buNone/>
              <a:defRPr sz="1050" spc="38" baseline="0"/>
            </a:lvl2pPr>
            <a:lvl3pPr marL="685800" indent="0">
              <a:lnSpc>
                <a:spcPct val="100000"/>
              </a:lnSpc>
              <a:buNone/>
              <a:defRPr sz="1050" spc="38" baseline="0"/>
            </a:lvl3pPr>
            <a:lvl4pPr marL="1028700" indent="0">
              <a:lnSpc>
                <a:spcPct val="100000"/>
              </a:lnSpc>
              <a:buNone/>
              <a:defRPr sz="1050" spc="38" baseline="0"/>
            </a:lvl4pPr>
            <a:lvl5pPr marL="1371600" indent="0">
              <a:lnSpc>
                <a:spcPct val="100000"/>
              </a:lnSpc>
              <a:buNone/>
              <a:defRPr sz="1050" spc="38"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675"/>
            </a:lvl1pPr>
          </a:lstStyle>
          <a:p>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675"/>
            </a:lvl1pPr>
          </a:lstStyle>
          <a:p>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675"/>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121701596"/>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4572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5301614" y="642934"/>
            <a:ext cx="3634740" cy="1435947"/>
          </a:xfrm>
        </p:spPr>
        <p:txBody>
          <a:bodyPr anchor="t">
            <a:noAutofit/>
          </a:bodyPr>
          <a:lstStyle>
            <a:lvl1pPr algn="l">
              <a:lnSpc>
                <a:spcPct val="150000"/>
              </a:lnSpc>
              <a:spcBef>
                <a:spcPts val="750"/>
              </a:spcBef>
              <a:defRPr sz="405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5301615" y="2078875"/>
            <a:ext cx="3086100" cy="3798888"/>
          </a:xfrm>
        </p:spPr>
        <p:txBody>
          <a:bodyPr>
            <a:noAutofit/>
          </a:bodyPr>
          <a:lstStyle>
            <a:lvl1pPr marL="0" indent="0">
              <a:buNone/>
              <a:defRPr sz="1350" spc="225"/>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5301617" y="6303970"/>
            <a:ext cx="2261235"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4669154" y="1546140"/>
            <a:ext cx="301752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050" spc="225"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3" y="0"/>
            <a:ext cx="4062413"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8661953" y="6468310"/>
            <a:ext cx="332961"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4572003" y="2799619"/>
            <a:ext cx="3484685" cy="2218585"/>
          </a:xfrm>
        </p:spPr>
        <p:txBody>
          <a:bodyPr>
            <a:noAutofit/>
          </a:bodyPr>
          <a:lstStyle>
            <a:lvl1pPr marL="0" indent="0">
              <a:lnSpc>
                <a:spcPct val="100000"/>
              </a:lnSpc>
              <a:buNone/>
              <a:defRPr/>
            </a:lvl1pPr>
          </a:lstStyle>
          <a:p>
            <a:pPr marL="0" indent="0">
              <a:lnSpc>
                <a:spcPct val="100000"/>
              </a:lnSpc>
              <a:buNone/>
            </a:pPr>
            <a:r>
              <a:rPr lang="en-US" sz="12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8661953" y="6468310"/>
            <a:ext cx="332961" cy="365125"/>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z="900" smtClean="0"/>
              <a:pPr/>
              <a:t>‹#›</a:t>
            </a:fld>
            <a:endParaRPr lang="en-US" sz="900"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4572001" y="612037"/>
            <a:ext cx="4422914" cy="884238"/>
          </a:xfrm>
        </p:spPr>
        <p:txBody>
          <a:bodyPr lIns="91440" rIns="91440" anchor="t">
            <a:noAutofit/>
          </a:bodyPr>
          <a:lstStyle>
            <a:lvl1pPr algn="l">
              <a:lnSpc>
                <a:spcPct val="150000"/>
              </a:lnSpc>
              <a:spcBef>
                <a:spcPts val="750"/>
              </a:spcBef>
              <a:defRPr sz="24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4572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4572001" y="2262878"/>
            <a:ext cx="3938588" cy="1661297"/>
          </a:xfrm>
        </p:spPr>
        <p:txBody>
          <a:bodyPr anchor="b"/>
          <a:lstStyle>
            <a:lvl1pPr algn="l">
              <a:defRPr sz="4500" spc="225"/>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4572001" y="4378141"/>
            <a:ext cx="3938588"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050" cap="all" spc="450" baseline="0">
                <a:solidFill>
                  <a:schemeClr val="bg1"/>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844211" y="365132"/>
            <a:ext cx="3014042" cy="573989"/>
          </a:xfrm>
        </p:spPr>
        <p:txBody>
          <a:bodyPr lIns="0" rIns="0">
            <a:noAutofit/>
          </a:bodyPr>
          <a:lstStyle>
            <a:lvl1pPr algn="l">
              <a:defRPr sz="2400" spc="225"/>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844211" y="1263841"/>
            <a:ext cx="3014042" cy="4636392"/>
          </a:xfrm>
        </p:spPr>
        <p:txBody>
          <a:bodyPr lIns="0" rIns="0">
            <a:noAutofit/>
          </a:bodyPr>
          <a:lstStyle>
            <a:lvl1pPr>
              <a:lnSpc>
                <a:spcPct val="150000"/>
              </a:lnSpc>
              <a:spcBef>
                <a:spcPts val="375"/>
              </a:spcBef>
              <a:defRPr sz="1200"/>
            </a:lvl1pPr>
            <a:lvl2pPr>
              <a:lnSpc>
                <a:spcPct val="150000"/>
              </a:lnSpc>
              <a:spcBef>
                <a:spcPts val="375"/>
              </a:spcBef>
              <a:defRPr sz="1050"/>
            </a:lvl2pPr>
            <a:lvl3pPr>
              <a:lnSpc>
                <a:spcPct val="150000"/>
              </a:lnSpc>
              <a:spcBef>
                <a:spcPts val="375"/>
              </a:spcBef>
              <a:defRPr sz="1050"/>
            </a:lvl3pPr>
            <a:lvl4pPr>
              <a:lnSpc>
                <a:spcPct val="150000"/>
              </a:lnSpc>
              <a:spcBef>
                <a:spcPts val="375"/>
              </a:spcBef>
              <a:defRPr sz="900"/>
            </a:lvl4pPr>
            <a:lvl5pPr>
              <a:lnSpc>
                <a:spcPct val="150000"/>
              </a:lnSpc>
              <a:spcBef>
                <a:spcPts val="375"/>
              </a:spcBef>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8661953" y="6468310"/>
            <a:ext cx="332961" cy="365125"/>
          </a:xfrm>
          <a:prstGeom prst="rect">
            <a:avLst/>
          </a:prstGeom>
        </p:spPr>
        <p:txBody>
          <a:bodyPr vert="horz" lIns="91440" tIns="45720" rIns="91440" bIns="45720" rtlCol="0" anchor="ctr">
            <a:noAutofit/>
          </a:bodyPr>
          <a:lstStyle>
            <a:lvl1pPr algn="r">
              <a:defRPr sz="9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552450" y="365132"/>
            <a:ext cx="22479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3038475" y="365132"/>
            <a:ext cx="22479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552450" y="2422532"/>
            <a:ext cx="22479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3038475" y="2422532"/>
            <a:ext cx="22479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552450" y="4479932"/>
            <a:ext cx="22479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3038475" y="4479932"/>
            <a:ext cx="22479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5836259" y="6303970"/>
            <a:ext cx="2261235"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
        <p:nvSpPr>
          <p:cNvPr id="6" name="Picture Placeholder 5">
            <a:extLst>
              <a:ext uri="{FF2B5EF4-FFF2-40B4-BE49-F238E27FC236}">
                <a16:creationId xmlns:a16="http://schemas.microsoft.com/office/drawing/2014/main" id="{229280C9-9D18-9959-CCD5-CADE0747EBE9}"/>
              </a:ext>
            </a:extLst>
          </p:cNvPr>
          <p:cNvSpPr>
            <a:spLocks noGrp="1"/>
          </p:cNvSpPr>
          <p:nvPr>
            <p:ph type="pic" sz="quarter" idx="12"/>
          </p:nvPr>
        </p:nvSpPr>
        <p:spPr>
          <a:xfrm>
            <a:off x="0" y="0"/>
            <a:ext cx="4572000" cy="6858000"/>
          </a:xfrm>
        </p:spPr>
        <p:txBody>
          <a:bodyPr/>
          <a:lstStyle/>
          <a:p>
            <a:endParaRPr lang="en-US"/>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9144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3028950" y="4607137"/>
            <a:ext cx="30861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050" spc="225"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109067" y="1569726"/>
            <a:ext cx="6925866" cy="2651443"/>
          </a:xfrm>
        </p:spPr>
        <p:txBody>
          <a:bodyPr>
            <a:noAutofit/>
          </a:bodyPr>
          <a:lstStyle>
            <a:lvl1pPr marL="0" indent="0" algn="ctr">
              <a:buNone/>
              <a:defRPr sz="24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445891" y="1"/>
            <a:ext cx="8252222" cy="1623218"/>
          </a:xfrm>
        </p:spPr>
        <p:txBody>
          <a:bodyPr anchor="ctr">
            <a:noAutofit/>
          </a:bodyPr>
          <a:lstStyle/>
          <a:p>
            <a:pPr algn="ctr"/>
            <a:r>
              <a:rPr lang="en-US" sz="3600"/>
              <a:t>Click to edit Master title style</a:t>
            </a:r>
            <a:endParaRPr lang="en-US" sz="36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4933951" y="1638300"/>
            <a:ext cx="386715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352425" y="1638300"/>
            <a:ext cx="386715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351832" y="3864355"/>
            <a:ext cx="3868340" cy="494506"/>
          </a:xfrm>
        </p:spPr>
        <p:txBody>
          <a:bodyPr>
            <a:noAutofit/>
          </a:bodyPr>
          <a:lstStyle>
            <a:lvl1pPr marL="0" indent="0">
              <a:buNone/>
              <a:defRPr sz="1800"/>
            </a:lvl1pPr>
          </a:lstStyle>
          <a:p>
            <a:pPr lvl="0"/>
            <a:r>
              <a:rPr lang="en-US" spc="225">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351832" y="4531139"/>
            <a:ext cx="3868340" cy="2039144"/>
          </a:xfrm>
        </p:spPr>
        <p:txBody>
          <a:bodyPr>
            <a:noAutofit/>
          </a:bodyPr>
          <a:lstStyle/>
          <a:p>
            <a:pPr lvl="0">
              <a:lnSpc>
                <a:spcPct val="100000"/>
              </a:lnSpc>
              <a:buFont typeface="Wingdings" panose="05000000000000000000" pitchFamily="2" charset="2"/>
              <a:buChar char="§"/>
            </a:pPr>
            <a:r>
              <a:rPr lang="en-US" sz="105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4923830" y="3864355"/>
            <a:ext cx="3887391" cy="494506"/>
          </a:xfrm>
        </p:spPr>
        <p:txBody>
          <a:bodyPr>
            <a:noAutofit/>
          </a:bodyPr>
          <a:lstStyle>
            <a:lvl1pPr marL="0" indent="0">
              <a:buNone/>
              <a:defRPr sz="1800"/>
            </a:lvl1pPr>
          </a:lstStyle>
          <a:p>
            <a:pPr lvl="0"/>
            <a:r>
              <a:rPr lang="en-US" spc="225">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4923830" y="4531139"/>
            <a:ext cx="3887391" cy="2039144"/>
          </a:xfrm>
        </p:spPr>
        <p:txBody>
          <a:bodyPr>
            <a:noAutofit/>
          </a:bodyPr>
          <a:lstStyle/>
          <a:p>
            <a:pPr lvl="0">
              <a:lnSpc>
                <a:spcPct val="100000"/>
              </a:lnSpc>
              <a:buFont typeface="Wingdings" panose="05000000000000000000" pitchFamily="2" charset="2"/>
              <a:buChar char="§"/>
            </a:pPr>
            <a:r>
              <a:rPr lang="en-US" sz="105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8661953" y="6468310"/>
            <a:ext cx="332961"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445891" y="1"/>
            <a:ext cx="8252222" cy="1623218"/>
          </a:xfrm>
        </p:spPr>
        <p:txBody>
          <a:bodyPr anchor="ctr">
            <a:noAutofit/>
          </a:bodyPr>
          <a:lstStyle/>
          <a:p>
            <a:pPr algn="ctr"/>
            <a:r>
              <a:rPr lang="en-US" sz="3600"/>
              <a:t>Click to edit Master title style</a:t>
            </a:r>
            <a:endParaRPr lang="en-US" sz="36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720094" y="3669506"/>
            <a:ext cx="2331245" cy="2566988"/>
          </a:xfrm>
        </p:spPr>
        <p:txBody>
          <a:bodyPr>
            <a:noAutofit/>
          </a:bodyPr>
          <a:lstStyle>
            <a:lvl1pPr marL="0" indent="0">
              <a:buFont typeface="Wingdings" panose="05000000000000000000" pitchFamily="2" charset="2"/>
              <a:buNone/>
              <a:defRPr sz="1800" spc="225"/>
            </a:lvl1pPr>
            <a:lvl2pPr marL="514337" indent="-171446">
              <a:buFont typeface="Wingdings" panose="05000000000000000000" pitchFamily="2" charset="2"/>
              <a:buChar char="§"/>
              <a:defRPr/>
            </a:lvl2pPr>
            <a:lvl3pPr marL="857228" indent="-171446">
              <a:buFont typeface="Wingdings" panose="05000000000000000000" pitchFamily="2" charset="2"/>
              <a:buChar char="§"/>
              <a:defRPr/>
            </a:lvl3pPr>
            <a:lvl4pPr marL="1200120" indent="-171446">
              <a:buFont typeface="Wingdings" panose="05000000000000000000" pitchFamily="2" charset="2"/>
              <a:buChar char="§"/>
              <a:defRPr/>
            </a:lvl4pPr>
            <a:lvl5pPr marL="1543012" indent="-171446">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720330" y="1624013"/>
            <a:ext cx="2331244"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3406617" y="1623219"/>
            <a:ext cx="2331244"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6092190" y="1623219"/>
            <a:ext cx="2331244"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3406381" y="3681412"/>
            <a:ext cx="2331245" cy="2566988"/>
          </a:xfrm>
        </p:spPr>
        <p:txBody>
          <a:bodyPr>
            <a:noAutofit/>
          </a:bodyPr>
          <a:lstStyle>
            <a:lvl1pPr marL="0" indent="0">
              <a:buFont typeface="Wingdings" panose="05000000000000000000" pitchFamily="2" charset="2"/>
              <a:buNone/>
              <a:defRPr sz="1800" spc="225"/>
            </a:lvl1pPr>
            <a:lvl2pPr marL="514337" indent="-171446">
              <a:buFont typeface="Wingdings" panose="05000000000000000000" pitchFamily="2" charset="2"/>
              <a:buChar char="§"/>
              <a:defRPr/>
            </a:lvl2pPr>
            <a:lvl3pPr marL="857228" indent="-171446">
              <a:buFont typeface="Wingdings" panose="05000000000000000000" pitchFamily="2" charset="2"/>
              <a:buChar char="§"/>
              <a:defRPr/>
            </a:lvl3pPr>
            <a:lvl4pPr marL="1200120" indent="-171446">
              <a:buFont typeface="Wingdings" panose="05000000000000000000" pitchFamily="2" charset="2"/>
              <a:buChar char="§"/>
              <a:defRPr/>
            </a:lvl4pPr>
            <a:lvl5pPr marL="1543012" indent="-171446">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6092192" y="3681412"/>
            <a:ext cx="2331245" cy="2566988"/>
          </a:xfrm>
        </p:spPr>
        <p:txBody>
          <a:bodyPr>
            <a:noAutofit/>
          </a:bodyPr>
          <a:lstStyle>
            <a:lvl1pPr marL="0" indent="0">
              <a:buFont typeface="Wingdings" panose="05000000000000000000" pitchFamily="2" charset="2"/>
              <a:buNone/>
              <a:defRPr sz="1800" spc="225"/>
            </a:lvl1pPr>
            <a:lvl2pPr marL="514337" indent="-171446">
              <a:buFont typeface="Wingdings" panose="05000000000000000000" pitchFamily="2" charset="2"/>
              <a:buChar char="§"/>
              <a:defRPr/>
            </a:lvl2pPr>
            <a:lvl3pPr marL="857228" indent="-171446">
              <a:buFont typeface="Wingdings" panose="05000000000000000000" pitchFamily="2" charset="2"/>
              <a:buChar char="§"/>
              <a:defRPr/>
            </a:lvl3pPr>
            <a:lvl4pPr marL="1200120" indent="-171446">
              <a:buFont typeface="Wingdings" panose="05000000000000000000" pitchFamily="2" charset="2"/>
              <a:buChar char="§"/>
              <a:defRPr/>
            </a:lvl4pPr>
            <a:lvl5pPr marL="1543012" indent="-171446">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8661953" y="6468310"/>
            <a:ext cx="332961"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445891" y="365132"/>
            <a:ext cx="825222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445889" y="1365813"/>
            <a:ext cx="824244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3028950" y="6356357"/>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8661953" y="6468310"/>
            <a:ext cx="332961"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 id="2147483681" r:id="rId12"/>
  </p:sldLayoutIdLst>
  <p:hf hdr="0" ftr="0" dt="0"/>
  <p:txStyles>
    <p:titleStyle>
      <a:lvl1pPr algn="ctr" defTabSz="685783" rtl="0" eaLnBrk="1" latinLnBrk="0" hangingPunct="1">
        <a:lnSpc>
          <a:spcPct val="100000"/>
        </a:lnSpc>
        <a:spcBef>
          <a:spcPct val="0"/>
        </a:spcBef>
        <a:buNone/>
        <a:defRPr sz="2700" kern="1200" cap="all" baseline="0">
          <a:solidFill>
            <a:schemeClr val="tx1"/>
          </a:solidFill>
          <a:latin typeface="+mj-lt"/>
          <a:ea typeface="+mj-ea"/>
          <a:cs typeface="+mj-cs"/>
        </a:defRPr>
      </a:lvl1pPr>
    </p:titleStyle>
    <p:bodyStyle>
      <a:lvl1pPr marL="171446" indent="-171446" algn="l" defTabSz="685783" rtl="0" eaLnBrk="1" latinLnBrk="0" hangingPunct="1">
        <a:lnSpc>
          <a:spcPct val="150000"/>
        </a:lnSpc>
        <a:spcBef>
          <a:spcPts val="750"/>
        </a:spcBef>
        <a:buFont typeface="Arial" panose="020B0604020202020204" pitchFamily="34" charset="0"/>
        <a:buChar char="•"/>
        <a:defRPr sz="1200" kern="1200">
          <a:solidFill>
            <a:schemeClr val="tx1"/>
          </a:solidFill>
          <a:latin typeface="+mn-lt"/>
          <a:ea typeface="+mn-ea"/>
          <a:cs typeface="+mn-cs"/>
        </a:defRPr>
      </a:lvl1pPr>
      <a:lvl2pPr marL="514337" indent="-171446" algn="l" defTabSz="685783" rtl="0" eaLnBrk="1" latinLnBrk="0" hangingPunct="1">
        <a:lnSpc>
          <a:spcPct val="150000"/>
        </a:lnSpc>
        <a:spcBef>
          <a:spcPts val="375"/>
        </a:spcBef>
        <a:buFont typeface="Arial" panose="020B0604020202020204" pitchFamily="34" charset="0"/>
        <a:buChar char="•"/>
        <a:defRPr sz="1050" kern="1200">
          <a:solidFill>
            <a:schemeClr val="tx1"/>
          </a:solidFill>
          <a:latin typeface="+mn-lt"/>
          <a:ea typeface="+mn-ea"/>
          <a:cs typeface="+mn-cs"/>
        </a:defRPr>
      </a:lvl2pPr>
      <a:lvl3pPr marL="857228" indent="-171446" algn="l" defTabSz="685783" rtl="0" eaLnBrk="1" latinLnBrk="0" hangingPunct="1">
        <a:lnSpc>
          <a:spcPct val="150000"/>
        </a:lnSpc>
        <a:spcBef>
          <a:spcPts val="375"/>
        </a:spcBef>
        <a:buFont typeface="Arial" panose="020B0604020202020204" pitchFamily="34" charset="0"/>
        <a:buChar char="•"/>
        <a:defRPr sz="1050" kern="1200">
          <a:solidFill>
            <a:schemeClr val="tx1"/>
          </a:solidFill>
          <a:latin typeface="+mn-lt"/>
          <a:ea typeface="+mn-ea"/>
          <a:cs typeface="+mn-cs"/>
        </a:defRPr>
      </a:lvl3pPr>
      <a:lvl4pPr marL="1200120" indent="-171446" algn="l" defTabSz="685783" rtl="0" eaLnBrk="1" latinLnBrk="0" hangingPunct="1">
        <a:lnSpc>
          <a:spcPct val="150000"/>
        </a:lnSpc>
        <a:spcBef>
          <a:spcPts val="375"/>
        </a:spcBef>
        <a:buFont typeface="Arial" panose="020B0604020202020204" pitchFamily="34" charset="0"/>
        <a:buChar char="•"/>
        <a:defRPr sz="900" kern="1200">
          <a:solidFill>
            <a:schemeClr val="tx1"/>
          </a:solidFill>
          <a:latin typeface="+mn-lt"/>
          <a:ea typeface="+mn-ea"/>
          <a:cs typeface="+mn-cs"/>
        </a:defRPr>
      </a:lvl4pPr>
      <a:lvl5pPr marL="1543012" indent="-171446" algn="l" defTabSz="685783" rtl="0" eaLnBrk="1" latinLnBrk="0" hangingPunct="1">
        <a:lnSpc>
          <a:spcPct val="150000"/>
        </a:lnSpc>
        <a:spcBef>
          <a:spcPts val="375"/>
        </a:spcBef>
        <a:buFont typeface="Arial" panose="020B0604020202020204" pitchFamily="34" charset="0"/>
        <a:buChar char="•"/>
        <a:defRPr sz="9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2D3F8A-3F7F-B22C-B0DA-CA7844269378}"/>
              </a:ext>
            </a:extLst>
          </p:cNvPr>
          <p:cNvSpPr>
            <a:spLocks noGrp="1"/>
          </p:cNvSpPr>
          <p:nvPr>
            <p:ph type="sldNum" sz="quarter" idx="11"/>
          </p:nvPr>
        </p:nvSpPr>
        <p:spPr/>
        <p:txBody>
          <a:bodyPr/>
          <a:lstStyle/>
          <a:p>
            <a:fld id="{8C2E478F-E849-4A8C-AF1F-CBCC78A7CBFA}" type="slidenum">
              <a:rPr lang="en-US" smtClean="0"/>
              <a:t>1</a:t>
            </a:fld>
            <a:endParaRPr lang="en-US" dirty="0"/>
          </a:p>
        </p:txBody>
      </p:sp>
      <p:sp>
        <p:nvSpPr>
          <p:cNvPr id="7" name="TextBox 6">
            <a:extLst>
              <a:ext uri="{FF2B5EF4-FFF2-40B4-BE49-F238E27FC236}">
                <a16:creationId xmlns:a16="http://schemas.microsoft.com/office/drawing/2014/main" id="{7C2D5597-D97A-C00F-321D-A40BEB41D96C}"/>
              </a:ext>
            </a:extLst>
          </p:cNvPr>
          <p:cNvSpPr txBox="1"/>
          <p:nvPr/>
        </p:nvSpPr>
        <p:spPr>
          <a:xfrm>
            <a:off x="4740155" y="2736502"/>
            <a:ext cx="4572000" cy="1384995"/>
          </a:xfrm>
          <a:prstGeom prst="rect">
            <a:avLst/>
          </a:prstGeom>
          <a:noFill/>
        </p:spPr>
        <p:txBody>
          <a:bodyPr wrap="square">
            <a:spAutoFit/>
          </a:bodyPr>
          <a:lstStyle/>
          <a:p>
            <a:pPr algn="ctr"/>
            <a:r>
              <a:rPr lang="en-US" sz="2800" i="0" u="none" strike="noStrike" baseline="0" dirty="0">
                <a:solidFill>
                  <a:srgbClr val="2A1A00"/>
                </a:solidFill>
                <a:latin typeface="Times New Roman" panose="02020603050405020304" pitchFamily="18" charset="0"/>
              </a:rPr>
              <a:t>MIPS INSTRUCTION EXECUTION</a:t>
            </a:r>
          </a:p>
          <a:p>
            <a:pPr algn="ctr" rtl="1"/>
            <a:r>
              <a:rPr lang="fa-IR" sz="2800" dirty="0">
                <a:solidFill>
                  <a:srgbClr val="2A1A00"/>
                </a:solidFill>
                <a:latin typeface="Times New Roman" panose="02020603050405020304" pitchFamily="18" charset="0"/>
              </a:rPr>
              <a:t>اجرای دستورات </a:t>
            </a:r>
            <a:r>
              <a:rPr lang="en-US" sz="2800" dirty="0">
                <a:solidFill>
                  <a:srgbClr val="2A1A00"/>
                </a:solidFill>
                <a:latin typeface="Times New Roman" panose="02020603050405020304" pitchFamily="18" charset="0"/>
              </a:rPr>
              <a:t>MIPS</a:t>
            </a:r>
            <a:endParaRPr lang="en-US" sz="4400" i="0" u="none" strike="noStrike" baseline="0" dirty="0">
              <a:solidFill>
                <a:srgbClr val="2A1A00"/>
              </a:solidFill>
              <a:latin typeface="Impact" panose="020B0806030902050204" pitchFamily="34" charset="0"/>
            </a:endParaRPr>
          </a:p>
        </p:txBody>
      </p:sp>
      <p:pic>
        <p:nvPicPr>
          <p:cNvPr id="16" name="Picture Placeholder 15">
            <a:extLst>
              <a:ext uri="{FF2B5EF4-FFF2-40B4-BE49-F238E27FC236}">
                <a16:creationId xmlns:a16="http://schemas.microsoft.com/office/drawing/2014/main" id="{5D556A58-34AF-B141-EEEA-116A3F7B3AAD}"/>
              </a:ext>
            </a:extLst>
          </p:cNvPr>
          <p:cNvPicPr>
            <a:picLocks noGrp="1" noChangeAspect="1"/>
          </p:cNvPicPr>
          <p:nvPr>
            <p:ph type="pic" sz="quarter" idx="12"/>
          </p:nvPr>
        </p:nvPicPr>
        <p:blipFill>
          <a:blip r:embed="rId2"/>
          <a:srcRect l="27778" r="27778"/>
          <a:stretch>
            <a:fillRect/>
          </a:stretch>
        </p:blipFill>
        <p:spPr/>
      </p:pic>
    </p:spTree>
    <p:extLst>
      <p:ext uri="{BB962C8B-B14F-4D97-AF65-F5344CB8AC3E}">
        <p14:creationId xmlns:p14="http://schemas.microsoft.com/office/powerpoint/2010/main" val="10679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052427"/>
            <a:ext cx="4301411" cy="2308324"/>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rPr>
              <a:t>–use the program counter (PC) to read instruction address</a:t>
            </a:r>
          </a:p>
          <a:p>
            <a:r>
              <a:rPr lang="en-US" sz="1800" b="0" i="0" u="none" strike="noStrike" baseline="0" dirty="0">
                <a:solidFill>
                  <a:srgbClr val="2A1A00"/>
                </a:solidFill>
                <a:latin typeface="Arial" panose="020B0604020202020204" pitchFamily="34" charset="0"/>
              </a:rPr>
              <a:t>–</a:t>
            </a:r>
            <a:r>
              <a:rPr lang="en-US" sz="1800" b="0" i="0" u="none" strike="noStrike" baseline="0" dirty="0" err="1">
                <a:solidFill>
                  <a:srgbClr val="2A1A00"/>
                </a:solidFill>
                <a:latin typeface="Arial" panose="020B0604020202020204" pitchFamily="34" charset="0"/>
              </a:rPr>
              <a:t>fetchthe</a:t>
            </a:r>
            <a:r>
              <a:rPr lang="en-US" sz="1800" b="0" i="0" u="none" strike="noStrike" baseline="0" dirty="0">
                <a:solidFill>
                  <a:srgbClr val="2A1A00"/>
                </a:solidFill>
                <a:latin typeface="Arial" panose="020B0604020202020204" pitchFamily="34" charset="0"/>
              </a:rPr>
              <a:t> instruction from memory and increment PC</a:t>
            </a:r>
          </a:p>
          <a:p>
            <a:r>
              <a:rPr lang="en-US" sz="1800" b="0" i="0" u="none" strike="noStrike" baseline="0" dirty="0">
                <a:solidFill>
                  <a:srgbClr val="2A1A00"/>
                </a:solidFill>
                <a:latin typeface="Arial" panose="020B0604020202020204" pitchFamily="34" charset="0"/>
              </a:rPr>
              <a:t>–use fields of the instruction to select registers to read</a:t>
            </a:r>
          </a:p>
          <a:p>
            <a:r>
              <a:rPr lang="en-US" sz="1800" b="0" i="0" u="none" strike="noStrike" baseline="0" dirty="0">
                <a:solidFill>
                  <a:srgbClr val="2A1A00"/>
                </a:solidFill>
                <a:latin typeface="Arial" panose="020B0604020202020204" pitchFamily="34" charset="0"/>
              </a:rPr>
              <a:t>–</a:t>
            </a:r>
            <a:r>
              <a:rPr lang="en-US" sz="1800" b="0" i="0" u="none" strike="noStrike" baseline="0" dirty="0" err="1">
                <a:solidFill>
                  <a:srgbClr val="2A1A00"/>
                </a:solidFill>
                <a:latin typeface="Arial" panose="020B0604020202020204" pitchFamily="34" charset="0"/>
              </a:rPr>
              <a:t>executedepending</a:t>
            </a:r>
            <a:r>
              <a:rPr lang="en-US" sz="1800" b="0" i="0" u="none" strike="noStrike" baseline="0" dirty="0">
                <a:solidFill>
                  <a:srgbClr val="2A1A00"/>
                </a:solidFill>
                <a:latin typeface="Arial" panose="020B0604020202020204" pitchFamily="34" charset="0"/>
              </a:rPr>
              <a:t> on the instruction</a:t>
            </a:r>
          </a:p>
          <a:p>
            <a:r>
              <a:rPr lang="en-US" sz="1800" b="0" i="0" u="none" strike="noStrike" baseline="0" dirty="0">
                <a:solidFill>
                  <a:srgbClr val="2A1A00"/>
                </a:solidFill>
                <a:latin typeface="Arial" panose="020B0604020202020204" pitchFamily="34" charset="0"/>
              </a:rPr>
              <a:t>–repeat…</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861249" y="1052427"/>
            <a:ext cx="4156787" cy="2585323"/>
          </a:xfrm>
          <a:prstGeom prst="rect">
            <a:avLst/>
          </a:prstGeom>
          <a:noFill/>
        </p:spPr>
        <p:txBody>
          <a:bodyPr wrap="square" rtlCol="0">
            <a:spAutoFit/>
          </a:bodyPr>
          <a:lstStyle/>
          <a:p>
            <a:pPr algn="r" rtl="1"/>
            <a:r>
              <a:rPr lang="fa-IR" dirty="0"/>
              <a:t>• نمای انتزاعی سطح بالا از واکشی/اجرای اجرا</a:t>
            </a:r>
          </a:p>
          <a:p>
            <a:pPr algn="r" rtl="1"/>
            <a:r>
              <a:rPr lang="fa-IR" dirty="0"/>
              <a:t>-از شمارنده برنامه (</a:t>
            </a:r>
            <a:r>
              <a:rPr lang="en-US" dirty="0"/>
              <a:t>PC) </a:t>
            </a:r>
            <a:r>
              <a:rPr lang="fa-IR" dirty="0"/>
              <a:t>برای خواندن آدرس دستورالعمل استفاده کنید</a:t>
            </a:r>
          </a:p>
          <a:p>
            <a:pPr algn="r" rtl="1"/>
            <a:r>
              <a:rPr lang="fa-IR" dirty="0"/>
              <a:t>-دستورالعمل را از حافظه و رایانه شخصی افزایش دهید</a:t>
            </a:r>
          </a:p>
          <a:p>
            <a:pPr algn="r" rtl="1"/>
            <a:r>
              <a:rPr lang="fa-IR" dirty="0"/>
              <a:t>-از فیلدهای دستورالعمل برای انتخاب رجیسترها برای خواندن استفاده کنید</a:t>
            </a:r>
          </a:p>
          <a:p>
            <a:pPr algn="r" rtl="1"/>
            <a:r>
              <a:rPr lang="fa-IR" dirty="0"/>
              <a:t>- اجرا بسته به دستورالعمل</a:t>
            </a:r>
          </a:p>
          <a:p>
            <a:pPr algn="r" rtl="1"/>
            <a:r>
              <a:rPr lang="fa-IR" dirty="0"/>
              <a:t>-تکرار…</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0" cy="5115022"/>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640563" y="138513"/>
            <a:ext cx="457200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IMPLEMENTING MIPS: THE FETCH/EXECUTE CYCLE</a:t>
            </a:r>
          </a:p>
          <a:p>
            <a:pPr algn="ctr" rtl="1"/>
            <a:r>
              <a:rPr lang="fa-IR" dirty="0"/>
              <a:t>پیاده سازی </a:t>
            </a:r>
            <a:r>
              <a:rPr lang="en-US" dirty="0"/>
              <a:t>MIPS: </a:t>
            </a:r>
            <a:r>
              <a:rPr lang="fa-IR" dirty="0"/>
              <a:t>چرخه </a:t>
            </a:r>
            <a:r>
              <a:rPr lang="en-US" dirty="0"/>
              <a:t>FETCH/EXECUTE</a:t>
            </a:r>
          </a:p>
        </p:txBody>
      </p:sp>
    </p:spTree>
    <p:extLst>
      <p:ext uri="{BB962C8B-B14F-4D97-AF65-F5344CB8AC3E}">
        <p14:creationId xmlns:p14="http://schemas.microsoft.com/office/powerpoint/2010/main" val="3126888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052427"/>
            <a:ext cx="4301411" cy="5078313"/>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rPr>
              <a:t>•Single Cycle</a:t>
            </a:r>
          </a:p>
          <a:p>
            <a:r>
              <a:rPr lang="en-US" sz="1800" b="0" i="0" u="none" strike="noStrike" baseline="0" dirty="0">
                <a:solidFill>
                  <a:srgbClr val="2A1A00"/>
                </a:solidFill>
                <a:latin typeface="Gill Sans MT" panose="020B0502020104020203" pitchFamily="34" charset="0"/>
              </a:rPr>
              <a:t>–perform each instruction in 1 clock cycle</a:t>
            </a:r>
          </a:p>
          <a:p>
            <a:r>
              <a:rPr lang="en-US" sz="1800" b="0" i="0" u="none" strike="noStrike" baseline="0" dirty="0">
                <a:solidFill>
                  <a:srgbClr val="2A1A00"/>
                </a:solidFill>
                <a:latin typeface="Gill Sans MT" panose="020B0502020104020203" pitchFamily="34" charset="0"/>
              </a:rPr>
              <a:t>–clock cycle must be long enough for slowest instruction; therefore,</a:t>
            </a:r>
          </a:p>
          <a:p>
            <a:r>
              <a:rPr lang="en-US" sz="1800" b="0" i="0" u="none" strike="noStrike" baseline="0" dirty="0">
                <a:solidFill>
                  <a:srgbClr val="2A1A00"/>
                </a:solidFill>
                <a:latin typeface="Gill Sans MT" panose="020B0502020104020203" pitchFamily="34" charset="0"/>
              </a:rPr>
              <a:t>–disadvantage: only as fast as slowest instruction</a:t>
            </a:r>
          </a:p>
          <a:p>
            <a:r>
              <a:rPr lang="en-US" sz="1800" b="0" i="0" u="none" strike="noStrike" baseline="0" dirty="0">
                <a:solidFill>
                  <a:srgbClr val="2A1A00"/>
                </a:solidFill>
                <a:latin typeface="Arial" panose="020B0604020202020204" pitchFamily="34" charset="0"/>
              </a:rPr>
              <a:t>•Multi-Cycle</a:t>
            </a:r>
          </a:p>
          <a:p>
            <a:r>
              <a:rPr lang="en-US" sz="1800" b="0" i="0" u="none" strike="noStrike" baseline="0" dirty="0">
                <a:solidFill>
                  <a:srgbClr val="2A1A00"/>
                </a:solidFill>
                <a:latin typeface="Gill Sans MT" panose="020B0502020104020203" pitchFamily="34" charset="0"/>
              </a:rPr>
              <a:t>–break fetch/execute cycle into multiple steps</a:t>
            </a:r>
          </a:p>
          <a:p>
            <a:r>
              <a:rPr lang="en-US" sz="1800" b="0" i="0" u="none" strike="noStrike" baseline="0" dirty="0">
                <a:solidFill>
                  <a:srgbClr val="2A1A00"/>
                </a:solidFill>
                <a:latin typeface="Gill Sans MT" panose="020B0502020104020203" pitchFamily="34" charset="0"/>
              </a:rPr>
              <a:t>–perform 1 step in each clock cycle</a:t>
            </a:r>
          </a:p>
          <a:p>
            <a:r>
              <a:rPr lang="en-US" sz="1800" b="0" i="0" u="none" strike="noStrike" baseline="0" dirty="0">
                <a:solidFill>
                  <a:srgbClr val="2A1A00"/>
                </a:solidFill>
                <a:latin typeface="Gill Sans MT" panose="020B0502020104020203" pitchFamily="34" charset="0"/>
              </a:rPr>
              <a:t>–advantage: each instruction uses only as many cycles as it needs</a:t>
            </a:r>
          </a:p>
          <a:p>
            <a:r>
              <a:rPr lang="en-US" sz="1800" b="0" i="0" u="none" strike="noStrike" baseline="0" dirty="0">
                <a:solidFill>
                  <a:srgbClr val="2A1A00"/>
                </a:solidFill>
                <a:latin typeface="Arial" panose="020B0604020202020204" pitchFamily="34" charset="0"/>
              </a:rPr>
              <a:t>•Pipelined</a:t>
            </a:r>
          </a:p>
          <a:p>
            <a:r>
              <a:rPr lang="en-US" sz="1800" b="0" i="0" u="none" strike="noStrike" baseline="0" dirty="0">
                <a:solidFill>
                  <a:srgbClr val="2A1A00"/>
                </a:solidFill>
                <a:latin typeface="Gill Sans MT" panose="020B0502020104020203" pitchFamily="34" charset="0"/>
              </a:rPr>
              <a:t>–execute each instruction in multiple steps</a:t>
            </a:r>
          </a:p>
          <a:p>
            <a:r>
              <a:rPr lang="en-US" sz="1800" b="0" i="0" u="none" strike="noStrike" baseline="0" dirty="0">
                <a:solidFill>
                  <a:srgbClr val="2A1A00"/>
                </a:solidFill>
                <a:latin typeface="Gill Sans MT" panose="020B0502020104020203" pitchFamily="34" charset="0"/>
              </a:rPr>
              <a:t>–perform 1 step / instruction in each clock cycle</a:t>
            </a:r>
          </a:p>
          <a:p>
            <a:r>
              <a:rPr lang="en-US" sz="1800" b="0" i="0" u="none" strike="noStrike" baseline="0" dirty="0">
                <a:solidFill>
                  <a:srgbClr val="2A1A00"/>
                </a:solidFill>
                <a:latin typeface="Gill Sans MT" panose="020B0502020104020203" pitchFamily="34" charset="0"/>
              </a:rPr>
              <a:t>–</a:t>
            </a:r>
            <a:r>
              <a:rPr lang="en-US" sz="1800" b="0" i="0" u="none" strike="noStrike" baseline="0" dirty="0">
                <a:solidFill>
                  <a:srgbClr val="585858"/>
                </a:solidFill>
                <a:latin typeface="Gill Sans MT" panose="020B0502020104020203" pitchFamily="34" charset="0"/>
              </a:rPr>
              <a:t>process multiple instructions in parallel –assembly line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861249" y="1052427"/>
            <a:ext cx="4156787" cy="4247317"/>
          </a:xfrm>
          <a:prstGeom prst="rect">
            <a:avLst/>
          </a:prstGeom>
          <a:noFill/>
        </p:spPr>
        <p:txBody>
          <a:bodyPr wrap="square" rtlCol="0">
            <a:spAutoFit/>
          </a:bodyPr>
          <a:lstStyle/>
          <a:p>
            <a:pPr algn="r" rtl="1"/>
            <a:r>
              <a:rPr lang="fa-IR" dirty="0"/>
              <a:t>• تک چرخه</a:t>
            </a:r>
          </a:p>
          <a:p>
            <a:pPr algn="r" rtl="1"/>
            <a:r>
              <a:rPr lang="fa-IR" dirty="0"/>
              <a:t>- هر دستور را در 1 سیکل ساعت انجام دهید</a:t>
            </a:r>
          </a:p>
          <a:p>
            <a:pPr algn="r" rtl="1"/>
            <a:r>
              <a:rPr lang="fa-IR" dirty="0"/>
              <a:t>-سیکل ساعت باید برای کندترین آموزش به اندازه کافی طولانی باشد. از این رو،</a:t>
            </a:r>
          </a:p>
          <a:p>
            <a:pPr algn="r" rtl="1"/>
            <a:r>
              <a:rPr lang="fa-IR" dirty="0"/>
              <a:t>- نقطه ضعف: فقط به سرعت کندترین دستورالعمل</a:t>
            </a:r>
          </a:p>
          <a:p>
            <a:pPr algn="r" rtl="1"/>
            <a:r>
              <a:rPr lang="fa-IR" dirty="0"/>
              <a:t>•چند چرخه</a:t>
            </a:r>
          </a:p>
          <a:p>
            <a:pPr algn="r" rtl="1"/>
            <a:r>
              <a:rPr lang="fa-IR" dirty="0"/>
              <a:t>- چرخه واکشی/اجرای را به چند مرحله بشکنید</a:t>
            </a:r>
          </a:p>
          <a:p>
            <a:pPr algn="r" rtl="1"/>
            <a:r>
              <a:rPr lang="fa-IR" dirty="0"/>
              <a:t>- در هر چرخه ساعت 1 مرحله انجام دهید</a:t>
            </a:r>
          </a:p>
          <a:p>
            <a:pPr algn="r" rtl="1"/>
            <a:r>
              <a:rPr lang="fa-IR" dirty="0"/>
              <a:t>- مزیت: هر دستورالعمل فقط به اندازه نیاز از چرخه استفاده می کند</a:t>
            </a:r>
          </a:p>
          <a:p>
            <a:pPr algn="r" rtl="1"/>
            <a:r>
              <a:rPr lang="fa-IR" dirty="0"/>
              <a:t>• خط لوله</a:t>
            </a:r>
          </a:p>
          <a:p>
            <a:pPr algn="r" rtl="1"/>
            <a:r>
              <a:rPr lang="fa-IR" dirty="0"/>
              <a:t>- هر دستورالعمل را در چند مرحله اجرا کنید</a:t>
            </a:r>
          </a:p>
          <a:p>
            <a:pPr algn="r" rtl="1"/>
            <a:r>
              <a:rPr lang="fa-IR" dirty="0"/>
              <a:t>- اجرای 1 مرحله / دستورالعمل در هر چرخه ساعت</a:t>
            </a:r>
          </a:p>
          <a:p>
            <a:pPr algn="r" rtl="1"/>
            <a:r>
              <a:rPr lang="fa-IR" dirty="0"/>
              <a:t>-دستورالعمل های متعدد را به صورت موازی - خط مونتاژ پردازش کنید</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0" cy="5115022"/>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640563" y="138513"/>
            <a:ext cx="457200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OVERVIEW: PROCESSOR IMPLEMENTATION STYLES</a:t>
            </a:r>
          </a:p>
          <a:p>
            <a:pPr algn="ctr"/>
            <a:r>
              <a:rPr lang="fa-IR" dirty="0"/>
              <a:t>نمای کلی: سبک های پیاده سازی پردازنده</a:t>
            </a:r>
            <a:endParaRPr lang="en-US" dirty="0"/>
          </a:p>
        </p:txBody>
      </p:sp>
    </p:spTree>
    <p:extLst>
      <p:ext uri="{BB962C8B-B14F-4D97-AF65-F5344CB8AC3E}">
        <p14:creationId xmlns:p14="http://schemas.microsoft.com/office/powerpoint/2010/main" val="7469156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6A29845-69B3-B121-D245-B1E2BDFEA2FF}"/>
              </a:ext>
            </a:extLst>
          </p:cNvPr>
          <p:cNvSpPr txBox="1"/>
          <p:nvPr/>
        </p:nvSpPr>
        <p:spPr>
          <a:xfrm>
            <a:off x="2286000" y="221216"/>
            <a:ext cx="4572000" cy="1077218"/>
          </a:xfrm>
          <a:prstGeom prst="rect">
            <a:avLst/>
          </a:prstGeom>
          <a:noFill/>
        </p:spPr>
        <p:txBody>
          <a:bodyPr wrap="square">
            <a:spAutoFit/>
          </a:bodyPr>
          <a:lstStyle/>
          <a:p>
            <a:pPr algn="ctr"/>
            <a:r>
              <a:rPr lang="en-US" sz="3200" b="0" i="0" u="none" strike="noStrike" baseline="0" dirty="0">
                <a:solidFill>
                  <a:srgbClr val="2A1A00"/>
                </a:solidFill>
                <a:latin typeface="Impact" panose="020B0806030902050204" pitchFamily="34" charset="0"/>
              </a:rPr>
              <a:t>TYPES OF LOGIC COMPONENTS </a:t>
            </a:r>
            <a:endParaRPr lang="en-US" sz="4000" b="1" dirty="0"/>
          </a:p>
        </p:txBody>
      </p:sp>
      <p:pic>
        <p:nvPicPr>
          <p:cNvPr id="3" name="Picture 2">
            <a:extLst>
              <a:ext uri="{FF2B5EF4-FFF2-40B4-BE49-F238E27FC236}">
                <a16:creationId xmlns:a16="http://schemas.microsoft.com/office/drawing/2014/main" id="{805D8B07-2A17-8FE3-ADAE-F079543C8B30}"/>
              </a:ext>
            </a:extLst>
          </p:cNvPr>
          <p:cNvPicPr>
            <a:picLocks noChangeAspect="1"/>
          </p:cNvPicPr>
          <p:nvPr/>
        </p:nvPicPr>
        <p:blipFill>
          <a:blip r:embed="rId2"/>
          <a:stretch>
            <a:fillRect/>
          </a:stretch>
        </p:blipFill>
        <p:spPr>
          <a:xfrm>
            <a:off x="414382" y="1968759"/>
            <a:ext cx="8315235" cy="3993502"/>
          </a:xfrm>
          <a:prstGeom prst="rect">
            <a:avLst/>
          </a:prstGeom>
        </p:spPr>
      </p:pic>
    </p:spTree>
    <p:extLst>
      <p:ext uri="{BB962C8B-B14F-4D97-AF65-F5344CB8AC3E}">
        <p14:creationId xmlns:p14="http://schemas.microsoft.com/office/powerpoint/2010/main" val="1206870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6A29845-69B3-B121-D245-B1E2BDFEA2FF}"/>
              </a:ext>
            </a:extLst>
          </p:cNvPr>
          <p:cNvSpPr txBox="1"/>
          <p:nvPr/>
        </p:nvSpPr>
        <p:spPr>
          <a:xfrm>
            <a:off x="2286000" y="221216"/>
            <a:ext cx="4572000" cy="1077218"/>
          </a:xfrm>
          <a:prstGeom prst="rect">
            <a:avLst/>
          </a:prstGeom>
          <a:noFill/>
        </p:spPr>
        <p:txBody>
          <a:bodyPr wrap="square">
            <a:spAutoFit/>
          </a:bodyPr>
          <a:lstStyle/>
          <a:p>
            <a:pPr algn="ctr"/>
            <a:r>
              <a:rPr lang="en-US" sz="3200" b="0" i="0" u="none" strike="noStrike" baseline="0" dirty="0">
                <a:solidFill>
                  <a:srgbClr val="2A1A00"/>
                </a:solidFill>
                <a:latin typeface="Impact" panose="020B0806030902050204" pitchFamily="34" charset="0"/>
              </a:rPr>
              <a:t>STORAGE ELEMENTS : REGISTER FILE </a:t>
            </a:r>
            <a:endParaRPr lang="en-US" sz="6000" b="1" dirty="0"/>
          </a:p>
        </p:txBody>
      </p:sp>
      <p:sp>
        <p:nvSpPr>
          <p:cNvPr id="4" name="TextBox 3">
            <a:extLst>
              <a:ext uri="{FF2B5EF4-FFF2-40B4-BE49-F238E27FC236}">
                <a16:creationId xmlns:a16="http://schemas.microsoft.com/office/drawing/2014/main" id="{13F28E07-59D2-6D64-39ED-5478835A2D32}"/>
              </a:ext>
            </a:extLst>
          </p:cNvPr>
          <p:cNvSpPr txBox="1"/>
          <p:nvPr/>
        </p:nvSpPr>
        <p:spPr>
          <a:xfrm>
            <a:off x="317240" y="1826878"/>
            <a:ext cx="4572000" cy="646331"/>
          </a:xfrm>
          <a:prstGeom prst="rect">
            <a:avLst/>
          </a:prstGeom>
          <a:noFill/>
        </p:spPr>
        <p:txBody>
          <a:bodyPr wrap="square">
            <a:spAutoFit/>
          </a:bodyPr>
          <a:lstStyle/>
          <a:p>
            <a:r>
              <a:rPr lang="en-US" sz="1800" b="0" i="0" u="none" strike="noStrike" baseline="0" dirty="0">
                <a:solidFill>
                  <a:srgbClr val="2A1A00"/>
                </a:solidFill>
                <a:latin typeface="Arial" panose="020B0604020202020204" pitchFamily="34" charset="0"/>
              </a:rPr>
              <a:t>• </a:t>
            </a:r>
            <a:r>
              <a:rPr lang="en-US" sz="1800" b="0" i="0" u="none" strike="noStrike" baseline="0" dirty="0">
                <a:solidFill>
                  <a:srgbClr val="585858"/>
                </a:solidFill>
                <a:latin typeface="Gill Sans MT" panose="020B0502020104020203" pitchFamily="34" charset="0"/>
              </a:rPr>
              <a:t>Registers are implemented with arrays of D-flipflops </a:t>
            </a:r>
          </a:p>
        </p:txBody>
      </p:sp>
      <p:sp>
        <p:nvSpPr>
          <p:cNvPr id="6" name="TextBox 5">
            <a:extLst>
              <a:ext uri="{FF2B5EF4-FFF2-40B4-BE49-F238E27FC236}">
                <a16:creationId xmlns:a16="http://schemas.microsoft.com/office/drawing/2014/main" id="{576E15BE-F798-F579-73E2-5CC7403ADAAA}"/>
              </a:ext>
            </a:extLst>
          </p:cNvPr>
          <p:cNvSpPr txBox="1"/>
          <p:nvPr/>
        </p:nvSpPr>
        <p:spPr>
          <a:xfrm>
            <a:off x="4637314" y="1826878"/>
            <a:ext cx="4572000" cy="369332"/>
          </a:xfrm>
          <a:prstGeom prst="rect">
            <a:avLst/>
          </a:prstGeom>
          <a:noFill/>
        </p:spPr>
        <p:txBody>
          <a:bodyPr wrap="square">
            <a:spAutoFit/>
          </a:bodyPr>
          <a:lstStyle/>
          <a:p>
            <a:pPr algn="r" rtl="1"/>
            <a:r>
              <a:rPr lang="en-US" dirty="0"/>
              <a:t>• </a:t>
            </a:r>
            <a:r>
              <a:rPr lang="en-US" dirty="0" err="1"/>
              <a:t>ثبات</a:t>
            </a:r>
            <a:r>
              <a:rPr lang="en-US" dirty="0"/>
              <a:t> </a:t>
            </a:r>
            <a:r>
              <a:rPr lang="en-US" dirty="0" err="1"/>
              <a:t>ها</a:t>
            </a:r>
            <a:r>
              <a:rPr lang="en-US" dirty="0"/>
              <a:t> </a:t>
            </a:r>
            <a:r>
              <a:rPr lang="en-US" dirty="0" err="1"/>
              <a:t>با</a:t>
            </a:r>
            <a:r>
              <a:rPr lang="en-US" dirty="0"/>
              <a:t> </a:t>
            </a:r>
            <a:r>
              <a:rPr lang="en-US" dirty="0" err="1"/>
              <a:t>آرایه</a:t>
            </a:r>
            <a:r>
              <a:rPr lang="en-US" dirty="0"/>
              <a:t> </a:t>
            </a:r>
            <a:r>
              <a:rPr lang="en-US" dirty="0" err="1"/>
              <a:t>های</a:t>
            </a:r>
            <a:r>
              <a:rPr lang="en-US" dirty="0"/>
              <a:t> D-flipflops </a:t>
            </a:r>
            <a:r>
              <a:rPr lang="en-US" dirty="0" err="1"/>
              <a:t>پیاده</a:t>
            </a:r>
            <a:r>
              <a:rPr lang="en-US" dirty="0"/>
              <a:t> </a:t>
            </a:r>
            <a:r>
              <a:rPr lang="en-US" dirty="0" err="1"/>
              <a:t>سازی</a:t>
            </a:r>
            <a:r>
              <a:rPr lang="en-US" dirty="0"/>
              <a:t> </a:t>
            </a:r>
            <a:r>
              <a:rPr lang="en-US" dirty="0" err="1"/>
              <a:t>می</a:t>
            </a:r>
            <a:r>
              <a:rPr lang="en-US" dirty="0"/>
              <a:t> </a:t>
            </a:r>
            <a:r>
              <a:rPr lang="en-US" dirty="0" err="1"/>
              <a:t>شوند</a:t>
            </a:r>
            <a:endParaRPr lang="en-US" dirty="0"/>
          </a:p>
        </p:txBody>
      </p:sp>
      <p:pic>
        <p:nvPicPr>
          <p:cNvPr id="9" name="Picture 8">
            <a:extLst>
              <a:ext uri="{FF2B5EF4-FFF2-40B4-BE49-F238E27FC236}">
                <a16:creationId xmlns:a16="http://schemas.microsoft.com/office/drawing/2014/main" id="{D3C49EEA-AD08-0300-22A9-D5266B943FF2}"/>
              </a:ext>
            </a:extLst>
          </p:cNvPr>
          <p:cNvPicPr>
            <a:picLocks noChangeAspect="1"/>
          </p:cNvPicPr>
          <p:nvPr/>
        </p:nvPicPr>
        <p:blipFill>
          <a:blip r:embed="rId2"/>
          <a:stretch>
            <a:fillRect/>
          </a:stretch>
        </p:blipFill>
        <p:spPr>
          <a:xfrm>
            <a:off x="2588283" y="2584580"/>
            <a:ext cx="3884465" cy="2659224"/>
          </a:xfrm>
          <a:prstGeom prst="rect">
            <a:avLst/>
          </a:prstGeom>
        </p:spPr>
      </p:pic>
      <p:sp>
        <p:nvSpPr>
          <p:cNvPr id="11" name="TextBox 10">
            <a:extLst>
              <a:ext uri="{FF2B5EF4-FFF2-40B4-BE49-F238E27FC236}">
                <a16:creationId xmlns:a16="http://schemas.microsoft.com/office/drawing/2014/main" id="{09E3875F-4B70-3E5F-85AB-89F61C3A23CF}"/>
              </a:ext>
            </a:extLst>
          </p:cNvPr>
          <p:cNvSpPr txBox="1"/>
          <p:nvPr/>
        </p:nvSpPr>
        <p:spPr>
          <a:xfrm>
            <a:off x="2696547" y="5950211"/>
            <a:ext cx="3776200" cy="369332"/>
          </a:xfrm>
          <a:prstGeom prst="rect">
            <a:avLst/>
          </a:prstGeom>
          <a:noFill/>
        </p:spPr>
        <p:txBody>
          <a:bodyPr wrap="square">
            <a:spAutoFit/>
          </a:bodyPr>
          <a:lstStyle/>
          <a:p>
            <a:pPr algn="r" rtl="1"/>
            <a:r>
              <a:rPr lang="en-US" dirty="0" err="1"/>
              <a:t>ثبت</a:t>
            </a:r>
            <a:r>
              <a:rPr lang="en-US" dirty="0"/>
              <a:t> </a:t>
            </a:r>
            <a:r>
              <a:rPr lang="en-US" dirty="0" err="1"/>
              <a:t>فایل</a:t>
            </a:r>
            <a:r>
              <a:rPr lang="en-US" dirty="0"/>
              <a:t> </a:t>
            </a:r>
            <a:r>
              <a:rPr lang="en-US" dirty="0" err="1"/>
              <a:t>با</a:t>
            </a:r>
            <a:r>
              <a:rPr lang="en-US" dirty="0"/>
              <a:t> </a:t>
            </a:r>
            <a:r>
              <a:rPr lang="en-US" dirty="0" err="1"/>
              <a:t>دو</a:t>
            </a:r>
            <a:r>
              <a:rPr lang="en-US" dirty="0"/>
              <a:t> </a:t>
            </a:r>
            <a:r>
              <a:rPr lang="en-US" dirty="0" err="1"/>
              <a:t>پورت</a:t>
            </a:r>
            <a:r>
              <a:rPr lang="en-US" dirty="0"/>
              <a:t> </a:t>
            </a:r>
            <a:r>
              <a:rPr lang="en-US" dirty="0" err="1"/>
              <a:t>خواندن</a:t>
            </a:r>
            <a:r>
              <a:rPr lang="en-US" dirty="0"/>
              <a:t> و </a:t>
            </a:r>
            <a:r>
              <a:rPr lang="en-US" dirty="0" err="1"/>
              <a:t>یک</a:t>
            </a:r>
            <a:r>
              <a:rPr lang="en-US" dirty="0"/>
              <a:t> </a:t>
            </a:r>
            <a:r>
              <a:rPr lang="en-US" dirty="0" err="1"/>
              <a:t>پورت</a:t>
            </a:r>
            <a:r>
              <a:rPr lang="en-US" dirty="0"/>
              <a:t> </a:t>
            </a:r>
            <a:r>
              <a:rPr lang="en-US" dirty="0" err="1"/>
              <a:t>نوشتن</a:t>
            </a:r>
            <a:endParaRPr lang="en-US" dirty="0"/>
          </a:p>
        </p:txBody>
      </p:sp>
      <p:sp>
        <p:nvSpPr>
          <p:cNvPr id="13" name="TextBox 12">
            <a:extLst>
              <a:ext uri="{FF2B5EF4-FFF2-40B4-BE49-F238E27FC236}">
                <a16:creationId xmlns:a16="http://schemas.microsoft.com/office/drawing/2014/main" id="{4886056A-817F-DE9B-EFB9-7ED3AAE85E28}"/>
              </a:ext>
            </a:extLst>
          </p:cNvPr>
          <p:cNvSpPr txBox="1"/>
          <p:nvPr/>
        </p:nvSpPr>
        <p:spPr>
          <a:xfrm>
            <a:off x="2588282" y="5309008"/>
            <a:ext cx="3884465" cy="646331"/>
          </a:xfrm>
          <a:prstGeom prst="rect">
            <a:avLst/>
          </a:prstGeom>
          <a:noFill/>
        </p:spPr>
        <p:txBody>
          <a:bodyPr wrap="square">
            <a:spAutoFit/>
          </a:bodyPr>
          <a:lstStyle/>
          <a:p>
            <a:r>
              <a:rPr lang="en-US" sz="1800" b="1" i="0" u="none" strike="noStrike" baseline="0" dirty="0">
                <a:solidFill>
                  <a:srgbClr val="646A58"/>
                </a:solidFill>
                <a:latin typeface="Times New Roman" panose="02020603050405020304" pitchFamily="18" charset="0"/>
              </a:rPr>
              <a:t>Register file with two read ports and one write port </a:t>
            </a:r>
            <a:endParaRPr lang="en-US" dirty="0"/>
          </a:p>
        </p:txBody>
      </p:sp>
    </p:spTree>
    <p:extLst>
      <p:ext uri="{BB962C8B-B14F-4D97-AF65-F5344CB8AC3E}">
        <p14:creationId xmlns:p14="http://schemas.microsoft.com/office/powerpoint/2010/main" val="25792269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55F2DE1-7E84-3693-4633-DA61F43CF9C5}"/>
              </a:ext>
            </a:extLst>
          </p:cNvPr>
          <p:cNvPicPr>
            <a:picLocks noChangeAspect="1"/>
          </p:cNvPicPr>
          <p:nvPr/>
        </p:nvPicPr>
        <p:blipFill>
          <a:blip r:embed="rId2"/>
          <a:stretch>
            <a:fillRect/>
          </a:stretch>
        </p:blipFill>
        <p:spPr>
          <a:xfrm>
            <a:off x="858416" y="1514474"/>
            <a:ext cx="7632441" cy="4457117"/>
          </a:xfrm>
          <a:prstGeom prst="rect">
            <a:avLst/>
          </a:prstGeom>
        </p:spPr>
      </p:pic>
      <p:sp>
        <p:nvSpPr>
          <p:cNvPr id="12" name="TextBox 11">
            <a:extLst>
              <a:ext uri="{FF2B5EF4-FFF2-40B4-BE49-F238E27FC236}">
                <a16:creationId xmlns:a16="http://schemas.microsoft.com/office/drawing/2014/main" id="{E4B120B4-E618-F51C-4BB9-7EE35C0EBE51}"/>
              </a:ext>
            </a:extLst>
          </p:cNvPr>
          <p:cNvSpPr txBox="1"/>
          <p:nvPr/>
        </p:nvSpPr>
        <p:spPr>
          <a:xfrm>
            <a:off x="1455576" y="460255"/>
            <a:ext cx="5057192" cy="584775"/>
          </a:xfrm>
          <a:prstGeom prst="rect">
            <a:avLst/>
          </a:prstGeom>
          <a:noFill/>
        </p:spPr>
        <p:txBody>
          <a:bodyPr wrap="square">
            <a:spAutoFit/>
          </a:bodyPr>
          <a:lstStyle/>
          <a:p>
            <a:r>
              <a:rPr lang="en-US" sz="3200" b="0" i="0" u="none" strike="noStrike" baseline="0" dirty="0">
                <a:solidFill>
                  <a:srgbClr val="2A1A00"/>
                </a:solidFill>
                <a:latin typeface="Impact" panose="020B0806030902050204" pitchFamily="34" charset="0"/>
              </a:rPr>
              <a:t>STORAGE ELEMENT: MEMORY </a:t>
            </a:r>
            <a:endParaRPr lang="en-US" sz="3200" dirty="0"/>
          </a:p>
        </p:txBody>
      </p:sp>
    </p:spTree>
    <p:extLst>
      <p:ext uri="{BB962C8B-B14F-4D97-AF65-F5344CB8AC3E}">
        <p14:creationId xmlns:p14="http://schemas.microsoft.com/office/powerpoint/2010/main" val="1926053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6EE20C-6C4B-A04E-82C7-C59B9A764C7A}"/>
              </a:ext>
            </a:extLst>
          </p:cNvPr>
          <p:cNvSpPr txBox="1"/>
          <p:nvPr/>
        </p:nvSpPr>
        <p:spPr>
          <a:xfrm>
            <a:off x="1366933" y="418619"/>
            <a:ext cx="6074229" cy="1077218"/>
          </a:xfrm>
          <a:prstGeom prst="rect">
            <a:avLst/>
          </a:prstGeom>
          <a:noFill/>
        </p:spPr>
        <p:txBody>
          <a:bodyPr wrap="square">
            <a:spAutoFit/>
          </a:bodyPr>
          <a:lstStyle/>
          <a:p>
            <a:r>
              <a:rPr lang="en-US" sz="3200" b="0" i="0" u="none" strike="noStrike" baseline="0" dirty="0">
                <a:solidFill>
                  <a:srgbClr val="2A1A00"/>
                </a:solidFill>
                <a:latin typeface="Impact" panose="020B0806030902050204" pitchFamily="34" charset="0"/>
              </a:rPr>
              <a:t>DATAPATH: INSTRUCTION STORE/FETCH &amp; PC INCREMENT </a:t>
            </a:r>
            <a:endParaRPr lang="en-US" sz="3200" dirty="0"/>
          </a:p>
        </p:txBody>
      </p:sp>
      <p:pic>
        <p:nvPicPr>
          <p:cNvPr id="5" name="Picture 4">
            <a:extLst>
              <a:ext uri="{FF2B5EF4-FFF2-40B4-BE49-F238E27FC236}">
                <a16:creationId xmlns:a16="http://schemas.microsoft.com/office/drawing/2014/main" id="{1080DB45-0063-DCEE-4B2C-FF3B92FB199E}"/>
              </a:ext>
            </a:extLst>
          </p:cNvPr>
          <p:cNvPicPr>
            <a:picLocks noChangeAspect="1"/>
          </p:cNvPicPr>
          <p:nvPr/>
        </p:nvPicPr>
        <p:blipFill>
          <a:blip r:embed="rId2"/>
          <a:stretch>
            <a:fillRect/>
          </a:stretch>
        </p:blipFill>
        <p:spPr>
          <a:xfrm>
            <a:off x="-1" y="2941283"/>
            <a:ext cx="9144000" cy="3916717"/>
          </a:xfrm>
          <a:prstGeom prst="rect">
            <a:avLst/>
          </a:prstGeom>
        </p:spPr>
      </p:pic>
    </p:spTree>
    <p:extLst>
      <p:ext uri="{BB962C8B-B14F-4D97-AF65-F5344CB8AC3E}">
        <p14:creationId xmlns:p14="http://schemas.microsoft.com/office/powerpoint/2010/main" val="1129137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6EE20C-6C4B-A04E-82C7-C59B9A764C7A}"/>
              </a:ext>
            </a:extLst>
          </p:cNvPr>
          <p:cNvSpPr txBox="1"/>
          <p:nvPr/>
        </p:nvSpPr>
        <p:spPr>
          <a:xfrm>
            <a:off x="1534884" y="409288"/>
            <a:ext cx="6074229" cy="1077218"/>
          </a:xfrm>
          <a:prstGeom prst="rect">
            <a:avLst/>
          </a:prstGeom>
          <a:noFill/>
        </p:spPr>
        <p:txBody>
          <a:bodyPr wrap="square">
            <a:spAutoFit/>
          </a:bodyPr>
          <a:lstStyle/>
          <a:p>
            <a:pPr algn="ctr"/>
            <a:r>
              <a:rPr lang="en-US" sz="3200" b="0" i="0" u="none" strike="noStrike" baseline="0" dirty="0">
                <a:solidFill>
                  <a:srgbClr val="2A1A00"/>
                </a:solidFill>
                <a:latin typeface="Impact" panose="020B0806030902050204" pitchFamily="34" charset="0"/>
              </a:rPr>
              <a:t>ANIMATING THE DATAPATH</a:t>
            </a:r>
          </a:p>
          <a:p>
            <a:pPr algn="ctr" rtl="1"/>
            <a:r>
              <a:rPr lang="fa-IR" sz="3200" dirty="0">
                <a:solidFill>
                  <a:srgbClr val="2A1A00"/>
                </a:solidFill>
                <a:latin typeface="Impact" panose="020B0806030902050204" pitchFamily="34" charset="0"/>
              </a:rPr>
              <a:t>مصور سازی مسیرداده</a:t>
            </a:r>
            <a:endParaRPr lang="en-US" sz="4800" dirty="0"/>
          </a:p>
        </p:txBody>
      </p:sp>
      <p:pic>
        <p:nvPicPr>
          <p:cNvPr id="4" name="Picture 3">
            <a:extLst>
              <a:ext uri="{FF2B5EF4-FFF2-40B4-BE49-F238E27FC236}">
                <a16:creationId xmlns:a16="http://schemas.microsoft.com/office/drawing/2014/main" id="{FABA34A1-F593-D1C3-8F5C-041C9D63776F}"/>
              </a:ext>
            </a:extLst>
          </p:cNvPr>
          <p:cNvPicPr>
            <a:picLocks noChangeAspect="1"/>
          </p:cNvPicPr>
          <p:nvPr/>
        </p:nvPicPr>
        <p:blipFill>
          <a:blip r:embed="rId2"/>
          <a:stretch>
            <a:fillRect/>
          </a:stretch>
        </p:blipFill>
        <p:spPr>
          <a:xfrm>
            <a:off x="1058873" y="2173522"/>
            <a:ext cx="7026249" cy="4275190"/>
          </a:xfrm>
          <a:prstGeom prst="rect">
            <a:avLst/>
          </a:prstGeom>
        </p:spPr>
      </p:pic>
    </p:spTree>
    <p:extLst>
      <p:ext uri="{BB962C8B-B14F-4D97-AF65-F5344CB8AC3E}">
        <p14:creationId xmlns:p14="http://schemas.microsoft.com/office/powerpoint/2010/main" val="18828096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6EE20C-6C4B-A04E-82C7-C59B9A764C7A}"/>
              </a:ext>
            </a:extLst>
          </p:cNvPr>
          <p:cNvSpPr txBox="1"/>
          <p:nvPr/>
        </p:nvSpPr>
        <p:spPr>
          <a:xfrm>
            <a:off x="1534884" y="409288"/>
            <a:ext cx="6074229" cy="584775"/>
          </a:xfrm>
          <a:prstGeom prst="rect">
            <a:avLst/>
          </a:prstGeom>
          <a:noFill/>
        </p:spPr>
        <p:txBody>
          <a:bodyPr wrap="square">
            <a:spAutoFit/>
          </a:bodyPr>
          <a:lstStyle/>
          <a:p>
            <a:pPr algn="ctr"/>
            <a:r>
              <a:rPr lang="en-US" sz="3200" b="0" i="0" u="none" strike="noStrike" baseline="0" dirty="0">
                <a:solidFill>
                  <a:srgbClr val="2A1A00"/>
                </a:solidFill>
                <a:latin typeface="Impact" panose="020B0806030902050204" pitchFamily="34" charset="0"/>
              </a:rPr>
              <a:t>DATAPATH: R-TYPE INSTRUCTION </a:t>
            </a:r>
            <a:endParaRPr lang="en-US" sz="7200" dirty="0"/>
          </a:p>
        </p:txBody>
      </p:sp>
      <p:pic>
        <p:nvPicPr>
          <p:cNvPr id="5" name="Picture 4">
            <a:extLst>
              <a:ext uri="{FF2B5EF4-FFF2-40B4-BE49-F238E27FC236}">
                <a16:creationId xmlns:a16="http://schemas.microsoft.com/office/drawing/2014/main" id="{9F853DD7-C4C2-6802-2F92-4A8AC793F608}"/>
              </a:ext>
            </a:extLst>
          </p:cNvPr>
          <p:cNvPicPr>
            <a:picLocks noChangeAspect="1"/>
          </p:cNvPicPr>
          <p:nvPr/>
        </p:nvPicPr>
        <p:blipFill>
          <a:blip r:embed="rId2"/>
          <a:stretch>
            <a:fillRect/>
          </a:stretch>
        </p:blipFill>
        <p:spPr>
          <a:xfrm>
            <a:off x="0" y="3120136"/>
            <a:ext cx="9144000" cy="3737864"/>
          </a:xfrm>
          <a:prstGeom prst="rect">
            <a:avLst/>
          </a:prstGeom>
        </p:spPr>
      </p:pic>
    </p:spTree>
    <p:extLst>
      <p:ext uri="{BB962C8B-B14F-4D97-AF65-F5344CB8AC3E}">
        <p14:creationId xmlns:p14="http://schemas.microsoft.com/office/powerpoint/2010/main" val="951913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6EE20C-6C4B-A04E-82C7-C59B9A764C7A}"/>
              </a:ext>
            </a:extLst>
          </p:cNvPr>
          <p:cNvSpPr txBox="1"/>
          <p:nvPr/>
        </p:nvSpPr>
        <p:spPr>
          <a:xfrm>
            <a:off x="1534884" y="409288"/>
            <a:ext cx="6074229" cy="1077218"/>
          </a:xfrm>
          <a:prstGeom prst="rect">
            <a:avLst/>
          </a:prstGeom>
          <a:noFill/>
        </p:spPr>
        <p:txBody>
          <a:bodyPr wrap="square">
            <a:spAutoFit/>
          </a:bodyPr>
          <a:lstStyle/>
          <a:p>
            <a:pPr algn="ctr"/>
            <a:r>
              <a:rPr lang="en-US" sz="3200" b="0" i="0" u="none" strike="noStrike" baseline="0" dirty="0">
                <a:solidFill>
                  <a:srgbClr val="2A1A00"/>
                </a:solidFill>
                <a:latin typeface="Impact" panose="020B0806030902050204" pitchFamily="34" charset="0"/>
              </a:rPr>
              <a:t>ANIMATING THE DATAPATH</a:t>
            </a:r>
          </a:p>
          <a:p>
            <a:pPr algn="ctr" rtl="1"/>
            <a:r>
              <a:rPr lang="fa-IR" sz="3200" dirty="0">
                <a:solidFill>
                  <a:srgbClr val="2A1A00"/>
                </a:solidFill>
                <a:latin typeface="Impact" panose="020B0806030902050204" pitchFamily="34" charset="0"/>
              </a:rPr>
              <a:t>مصور سازی مسیرداده</a:t>
            </a:r>
            <a:endParaRPr lang="en-US" sz="4800" dirty="0"/>
          </a:p>
        </p:txBody>
      </p:sp>
      <p:pic>
        <p:nvPicPr>
          <p:cNvPr id="5" name="Picture 4">
            <a:extLst>
              <a:ext uri="{FF2B5EF4-FFF2-40B4-BE49-F238E27FC236}">
                <a16:creationId xmlns:a16="http://schemas.microsoft.com/office/drawing/2014/main" id="{EDE5C621-F8A0-A32F-B451-68E84C7F9B46}"/>
              </a:ext>
            </a:extLst>
          </p:cNvPr>
          <p:cNvPicPr>
            <a:picLocks noChangeAspect="1"/>
          </p:cNvPicPr>
          <p:nvPr/>
        </p:nvPicPr>
        <p:blipFill>
          <a:blip r:embed="rId2"/>
          <a:stretch>
            <a:fillRect/>
          </a:stretch>
        </p:blipFill>
        <p:spPr>
          <a:xfrm>
            <a:off x="693082" y="2051591"/>
            <a:ext cx="7757832" cy="4397121"/>
          </a:xfrm>
          <a:prstGeom prst="rect">
            <a:avLst/>
          </a:prstGeom>
        </p:spPr>
      </p:pic>
    </p:spTree>
    <p:extLst>
      <p:ext uri="{BB962C8B-B14F-4D97-AF65-F5344CB8AC3E}">
        <p14:creationId xmlns:p14="http://schemas.microsoft.com/office/powerpoint/2010/main" val="2236834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6EE20C-6C4B-A04E-82C7-C59B9A764C7A}"/>
              </a:ext>
            </a:extLst>
          </p:cNvPr>
          <p:cNvSpPr txBox="1"/>
          <p:nvPr/>
        </p:nvSpPr>
        <p:spPr>
          <a:xfrm>
            <a:off x="1534884" y="409288"/>
            <a:ext cx="6074229" cy="1077218"/>
          </a:xfrm>
          <a:prstGeom prst="rect">
            <a:avLst/>
          </a:prstGeom>
          <a:noFill/>
        </p:spPr>
        <p:txBody>
          <a:bodyPr wrap="square">
            <a:spAutoFit/>
          </a:bodyPr>
          <a:lstStyle/>
          <a:p>
            <a:pPr algn="ctr"/>
            <a:r>
              <a:rPr lang="en-US" sz="3200" b="0" i="0" u="none" strike="noStrike" baseline="0" dirty="0">
                <a:solidFill>
                  <a:srgbClr val="2A1A00"/>
                </a:solidFill>
                <a:latin typeface="Impact" panose="020B0806030902050204" pitchFamily="34" charset="0"/>
              </a:rPr>
              <a:t>DATAPATH: LOAD/STORE INSTRUCTION </a:t>
            </a:r>
            <a:endParaRPr lang="en-US" sz="7200" dirty="0"/>
          </a:p>
        </p:txBody>
      </p:sp>
      <p:pic>
        <p:nvPicPr>
          <p:cNvPr id="4" name="Picture 3">
            <a:extLst>
              <a:ext uri="{FF2B5EF4-FFF2-40B4-BE49-F238E27FC236}">
                <a16:creationId xmlns:a16="http://schemas.microsoft.com/office/drawing/2014/main" id="{D1CF6987-E951-41F5-BAAE-914FDDC9BA8B}"/>
              </a:ext>
            </a:extLst>
          </p:cNvPr>
          <p:cNvPicPr>
            <a:picLocks noChangeAspect="1"/>
          </p:cNvPicPr>
          <p:nvPr/>
        </p:nvPicPr>
        <p:blipFill>
          <a:blip r:embed="rId2"/>
          <a:stretch>
            <a:fillRect/>
          </a:stretch>
        </p:blipFill>
        <p:spPr>
          <a:xfrm>
            <a:off x="0" y="3155201"/>
            <a:ext cx="9144000" cy="3702799"/>
          </a:xfrm>
          <a:prstGeom prst="rect">
            <a:avLst/>
          </a:prstGeom>
        </p:spPr>
      </p:pic>
      <p:sp>
        <p:nvSpPr>
          <p:cNvPr id="9" name="TextBox 8">
            <a:extLst>
              <a:ext uri="{FF2B5EF4-FFF2-40B4-BE49-F238E27FC236}">
                <a16:creationId xmlns:a16="http://schemas.microsoft.com/office/drawing/2014/main" id="{D1B9FEE1-4566-2E7B-7BAD-F617A928BCAD}"/>
              </a:ext>
            </a:extLst>
          </p:cNvPr>
          <p:cNvSpPr txBox="1"/>
          <p:nvPr/>
        </p:nvSpPr>
        <p:spPr>
          <a:xfrm>
            <a:off x="354563" y="1997688"/>
            <a:ext cx="4572000" cy="646331"/>
          </a:xfrm>
          <a:prstGeom prst="rect">
            <a:avLst/>
          </a:prstGeom>
          <a:noFill/>
        </p:spPr>
        <p:txBody>
          <a:bodyPr wrap="square">
            <a:spAutoFit/>
          </a:bodyPr>
          <a:lstStyle/>
          <a:p>
            <a:r>
              <a:rPr lang="en-US" dirty="0"/>
              <a:t>Two additional elements used</a:t>
            </a:r>
          </a:p>
          <a:p>
            <a:r>
              <a:rPr lang="en-US" dirty="0"/>
              <a:t>To implement load/stores</a:t>
            </a:r>
          </a:p>
        </p:txBody>
      </p:sp>
      <p:sp>
        <p:nvSpPr>
          <p:cNvPr id="11" name="TextBox 10">
            <a:extLst>
              <a:ext uri="{FF2B5EF4-FFF2-40B4-BE49-F238E27FC236}">
                <a16:creationId xmlns:a16="http://schemas.microsoft.com/office/drawing/2014/main" id="{8C0EE9AA-0F51-0CE2-4CF8-F60B44DC712E}"/>
              </a:ext>
            </a:extLst>
          </p:cNvPr>
          <p:cNvSpPr txBox="1"/>
          <p:nvPr/>
        </p:nvSpPr>
        <p:spPr>
          <a:xfrm>
            <a:off x="4571998" y="1997688"/>
            <a:ext cx="4572000" cy="646331"/>
          </a:xfrm>
          <a:prstGeom prst="rect">
            <a:avLst/>
          </a:prstGeom>
          <a:noFill/>
        </p:spPr>
        <p:txBody>
          <a:bodyPr wrap="square">
            <a:spAutoFit/>
          </a:bodyPr>
          <a:lstStyle/>
          <a:p>
            <a:pPr algn="r" rtl="1"/>
            <a:r>
              <a:rPr lang="en-US" dirty="0" err="1"/>
              <a:t>دو</a:t>
            </a:r>
            <a:r>
              <a:rPr lang="en-US" dirty="0"/>
              <a:t> </a:t>
            </a:r>
            <a:r>
              <a:rPr lang="en-US" dirty="0" err="1"/>
              <a:t>عنصر</a:t>
            </a:r>
            <a:r>
              <a:rPr lang="en-US" dirty="0"/>
              <a:t> </a:t>
            </a:r>
            <a:r>
              <a:rPr lang="en-US" dirty="0" err="1"/>
              <a:t>اضافی</a:t>
            </a:r>
            <a:r>
              <a:rPr lang="en-US" dirty="0"/>
              <a:t> </a:t>
            </a:r>
            <a:r>
              <a:rPr lang="en-US" dirty="0" err="1"/>
              <a:t>استفاده</a:t>
            </a:r>
            <a:r>
              <a:rPr lang="en-US" dirty="0"/>
              <a:t> </a:t>
            </a:r>
            <a:r>
              <a:rPr lang="en-US" dirty="0" err="1"/>
              <a:t>شده</a:t>
            </a:r>
            <a:r>
              <a:rPr lang="en-US" dirty="0"/>
              <a:t> </a:t>
            </a:r>
            <a:r>
              <a:rPr lang="en-US" dirty="0" err="1"/>
              <a:t>است</a:t>
            </a:r>
            <a:endParaRPr lang="en-US" dirty="0"/>
          </a:p>
          <a:p>
            <a:pPr algn="r" rtl="1"/>
            <a:r>
              <a:rPr lang="en-US" dirty="0" err="1"/>
              <a:t>برای</a:t>
            </a:r>
            <a:r>
              <a:rPr lang="en-US" dirty="0"/>
              <a:t> </a:t>
            </a:r>
            <a:r>
              <a:rPr lang="en-US" dirty="0" err="1"/>
              <a:t>پیاده</a:t>
            </a:r>
            <a:r>
              <a:rPr lang="en-US" dirty="0"/>
              <a:t> </a:t>
            </a:r>
            <a:r>
              <a:rPr lang="en-US" dirty="0" err="1"/>
              <a:t>سازی</a:t>
            </a:r>
            <a:r>
              <a:rPr lang="en-US" dirty="0"/>
              <a:t> </a:t>
            </a:r>
            <a:r>
              <a:rPr lang="en-US" dirty="0" err="1"/>
              <a:t>بار</a:t>
            </a:r>
            <a:r>
              <a:rPr lang="en-US" dirty="0"/>
              <a:t>/</a:t>
            </a:r>
            <a:r>
              <a:rPr lang="en-US" dirty="0" err="1"/>
              <a:t>ذخیره</a:t>
            </a:r>
            <a:endParaRPr lang="en-US" dirty="0"/>
          </a:p>
        </p:txBody>
      </p:sp>
    </p:spTree>
    <p:extLst>
      <p:ext uri="{BB962C8B-B14F-4D97-AF65-F5344CB8AC3E}">
        <p14:creationId xmlns:p14="http://schemas.microsoft.com/office/powerpoint/2010/main" val="2657080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660541"/>
            <a:ext cx="4301411" cy="3970318"/>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rPr>
              <a:t>•Performance of a machine is determined by:</a:t>
            </a:r>
          </a:p>
          <a:p>
            <a:r>
              <a:rPr lang="en-US" sz="1800" b="0" i="0" u="none" strike="noStrike" baseline="0" dirty="0">
                <a:solidFill>
                  <a:srgbClr val="2A1A00"/>
                </a:solidFill>
                <a:latin typeface="Gill Sans MT" panose="020B0502020104020203" pitchFamily="34" charset="0"/>
              </a:rPr>
              <a:t>–Instruction count</a:t>
            </a:r>
          </a:p>
          <a:p>
            <a:r>
              <a:rPr lang="en-US" sz="1800" b="0" i="0" u="none" strike="noStrike" baseline="0" dirty="0">
                <a:solidFill>
                  <a:srgbClr val="2A1A00"/>
                </a:solidFill>
                <a:latin typeface="Gill Sans MT" panose="020B0502020104020203" pitchFamily="34" charset="0"/>
              </a:rPr>
              <a:t>–Clock cycle time</a:t>
            </a:r>
          </a:p>
          <a:p>
            <a:r>
              <a:rPr lang="en-US" sz="1800" b="0" i="0" u="none" strike="noStrike" baseline="0" dirty="0">
                <a:solidFill>
                  <a:srgbClr val="2A1A00"/>
                </a:solidFill>
                <a:latin typeface="Gill Sans MT" panose="020B0502020104020203" pitchFamily="34" charset="0"/>
              </a:rPr>
              <a:t>–Clock cycles per instruction</a:t>
            </a:r>
          </a:p>
          <a:p>
            <a:r>
              <a:rPr lang="en-US" sz="1800" b="0" i="0" u="none" strike="noStrike" baseline="0" dirty="0">
                <a:solidFill>
                  <a:srgbClr val="2A1A00"/>
                </a:solidFill>
                <a:latin typeface="Arial" panose="020B0604020202020204" pitchFamily="34" charset="0"/>
              </a:rPr>
              <a:t>•Processor design (</a:t>
            </a:r>
            <a:r>
              <a:rPr lang="en-US" sz="1800" b="0" i="0" u="none" strike="noStrike" baseline="0" dirty="0" err="1">
                <a:solidFill>
                  <a:srgbClr val="2A1A00"/>
                </a:solidFill>
                <a:latin typeface="Arial" panose="020B0604020202020204" pitchFamily="34" charset="0"/>
              </a:rPr>
              <a:t>datapath</a:t>
            </a:r>
            <a:r>
              <a:rPr lang="en-US" sz="1800" b="0" i="0" u="none" strike="noStrike" baseline="0" dirty="0">
                <a:solidFill>
                  <a:srgbClr val="2A1A00"/>
                </a:solidFill>
                <a:latin typeface="Arial" panose="020B0604020202020204" pitchFamily="34" charset="0"/>
              </a:rPr>
              <a:t> and control) will determine:</a:t>
            </a:r>
          </a:p>
          <a:p>
            <a:r>
              <a:rPr lang="en-US" sz="1800" b="0" i="0" u="none" strike="noStrike" baseline="0" dirty="0">
                <a:solidFill>
                  <a:srgbClr val="2A1A00"/>
                </a:solidFill>
                <a:latin typeface="Gill Sans MT" panose="020B0502020104020203" pitchFamily="34" charset="0"/>
              </a:rPr>
              <a:t>–Clock cycle time</a:t>
            </a:r>
          </a:p>
          <a:p>
            <a:r>
              <a:rPr lang="en-US" sz="1800" b="0" i="0" u="none" strike="noStrike" baseline="0" dirty="0">
                <a:solidFill>
                  <a:srgbClr val="2A1A00"/>
                </a:solidFill>
                <a:latin typeface="Gill Sans MT" panose="020B0502020104020203" pitchFamily="34" charset="0"/>
              </a:rPr>
              <a:t>–Clock cycles per instruction</a:t>
            </a:r>
          </a:p>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Single cycle processor -one clock cycle per instruction</a:t>
            </a:r>
          </a:p>
          <a:p>
            <a:r>
              <a:rPr lang="en-US" sz="1800" b="0" i="0" u="none" strike="noStrike" baseline="0" dirty="0">
                <a:solidFill>
                  <a:srgbClr val="2A1A00"/>
                </a:solidFill>
                <a:latin typeface="Gill Sans MT" panose="020B0502020104020203" pitchFamily="34" charset="0"/>
              </a:rPr>
              <a:t>–Advantages: Simple design, low CPI</a:t>
            </a:r>
          </a:p>
          <a:p>
            <a:r>
              <a:rPr lang="en-US" sz="1800" b="0" i="0" u="none" strike="noStrike" baseline="0" dirty="0">
                <a:solidFill>
                  <a:srgbClr val="2A1A00"/>
                </a:solidFill>
                <a:latin typeface="Gill Sans MT" panose="020B0502020104020203" pitchFamily="34" charset="0"/>
              </a:rPr>
              <a:t>–</a:t>
            </a:r>
            <a:r>
              <a:rPr lang="en-US" sz="1800" b="0" i="0" u="none" strike="noStrike" baseline="0" dirty="0">
                <a:solidFill>
                  <a:srgbClr val="585858"/>
                </a:solidFill>
                <a:latin typeface="Gill Sans MT" panose="020B0502020104020203" pitchFamily="34" charset="0"/>
              </a:rPr>
              <a:t>Disadvantages: Long cycle time, which is limited by the slowest instruction.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861249" y="660541"/>
            <a:ext cx="4156787" cy="3693319"/>
          </a:xfrm>
          <a:prstGeom prst="rect">
            <a:avLst/>
          </a:prstGeom>
          <a:noFill/>
        </p:spPr>
        <p:txBody>
          <a:bodyPr wrap="square" rtlCol="0">
            <a:spAutoFit/>
          </a:bodyPr>
          <a:lstStyle/>
          <a:p>
            <a:pPr algn="r" rtl="1"/>
            <a:r>
              <a:rPr lang="fa-IR" dirty="0"/>
              <a:t>•عملکرد یک ماشین توسط:</a:t>
            </a:r>
          </a:p>
          <a:p>
            <a:pPr algn="r" rtl="1"/>
            <a:r>
              <a:rPr lang="fa-IR" dirty="0"/>
              <a:t>- تعداد دستورالعمل</a:t>
            </a:r>
          </a:p>
          <a:p>
            <a:pPr algn="r" rtl="1"/>
            <a:r>
              <a:rPr lang="fa-IR" dirty="0"/>
              <a:t>-زمان چرخه ساعت</a:t>
            </a:r>
          </a:p>
          <a:p>
            <a:pPr algn="r" rtl="1"/>
            <a:r>
              <a:rPr lang="fa-IR" dirty="0"/>
              <a:t>- چرخه ساعت در هر دستورالعمل</a:t>
            </a:r>
          </a:p>
          <a:p>
            <a:pPr algn="r" rtl="1"/>
            <a:r>
              <a:rPr lang="fa-IR" dirty="0"/>
              <a:t>•طراحی پردازنده (مسیر داده و کنترل) تعیین خواهد کرد:</a:t>
            </a:r>
          </a:p>
          <a:p>
            <a:pPr algn="r" rtl="1"/>
            <a:r>
              <a:rPr lang="fa-IR" dirty="0"/>
              <a:t>-زمان چرخه ساعت</a:t>
            </a:r>
          </a:p>
          <a:p>
            <a:pPr algn="r" rtl="1"/>
            <a:r>
              <a:rPr lang="fa-IR" dirty="0"/>
              <a:t>- چرخه ساعت در هر دستورالعمل</a:t>
            </a:r>
          </a:p>
          <a:p>
            <a:pPr algn="r" rtl="1"/>
            <a:r>
              <a:rPr lang="fa-IR" dirty="0"/>
              <a:t>• پردازنده تک چرخه - یک چرخه ساعت در هر دستورالعمل</a:t>
            </a:r>
          </a:p>
          <a:p>
            <a:pPr algn="r" rtl="1"/>
            <a:r>
              <a:rPr lang="fa-IR" dirty="0"/>
              <a:t>– مزایا: طراحی ساده، </a:t>
            </a:r>
            <a:r>
              <a:rPr lang="en-US" dirty="0"/>
              <a:t>CPI </a:t>
            </a:r>
            <a:r>
              <a:rPr lang="fa-IR" dirty="0"/>
              <a:t>پایین</a:t>
            </a:r>
          </a:p>
          <a:p>
            <a:pPr algn="r" rtl="1"/>
            <a:r>
              <a:rPr lang="fa-IR" dirty="0"/>
              <a:t>- معایب: زمان چرخه طولانی که با کندترین دستورالعمل محدود می شود.</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flipH="1">
            <a:off x="4571998" y="588772"/>
            <a:ext cx="1" cy="4113857"/>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4" name="Isosceles Triangle 3">
            <a:extLst>
              <a:ext uri="{FF2B5EF4-FFF2-40B4-BE49-F238E27FC236}">
                <a16:creationId xmlns:a16="http://schemas.microsoft.com/office/drawing/2014/main" id="{07A2EEBC-395B-7D7C-A664-5DA48B1693E9}"/>
              </a:ext>
            </a:extLst>
          </p:cNvPr>
          <p:cNvSpPr/>
          <p:nvPr/>
        </p:nvSpPr>
        <p:spPr>
          <a:xfrm>
            <a:off x="3834880" y="5185101"/>
            <a:ext cx="1474237" cy="1240971"/>
          </a:xfrm>
          <a:prstGeom prst="triangle">
            <a:avLst/>
          </a:prstGeom>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ADE51A2B-6A0B-CDD1-DF4B-B9EDA67DB660}"/>
              </a:ext>
            </a:extLst>
          </p:cNvPr>
          <p:cNvSpPr txBox="1"/>
          <p:nvPr/>
        </p:nvSpPr>
        <p:spPr>
          <a:xfrm>
            <a:off x="4310745" y="4734842"/>
            <a:ext cx="811764" cy="369332"/>
          </a:xfrm>
          <a:prstGeom prst="rect">
            <a:avLst/>
          </a:prstGeom>
          <a:noFill/>
        </p:spPr>
        <p:txBody>
          <a:bodyPr wrap="square" rtlCol="0">
            <a:spAutoFit/>
          </a:bodyPr>
          <a:lstStyle/>
          <a:p>
            <a:r>
              <a:rPr lang="en-US" sz="1800" b="1" i="0" u="none" strike="noStrike" baseline="0" dirty="0">
                <a:solidFill>
                  <a:srgbClr val="646A58"/>
                </a:solidFill>
                <a:latin typeface="Arial" panose="020B0604020202020204" pitchFamily="34" charset="0"/>
              </a:rPr>
              <a:t>CPI</a:t>
            </a:r>
            <a:endParaRPr lang="en-US" dirty="0"/>
          </a:p>
        </p:txBody>
      </p:sp>
      <p:sp>
        <p:nvSpPr>
          <p:cNvPr id="7" name="TextBox 6">
            <a:extLst>
              <a:ext uri="{FF2B5EF4-FFF2-40B4-BE49-F238E27FC236}">
                <a16:creationId xmlns:a16="http://schemas.microsoft.com/office/drawing/2014/main" id="{00ED4433-A69D-F93E-D0FA-5E47D2AB6BFF}"/>
              </a:ext>
            </a:extLst>
          </p:cNvPr>
          <p:cNvSpPr txBox="1"/>
          <p:nvPr/>
        </p:nvSpPr>
        <p:spPr>
          <a:xfrm>
            <a:off x="5309117" y="6322333"/>
            <a:ext cx="1474237" cy="369332"/>
          </a:xfrm>
          <a:prstGeom prst="rect">
            <a:avLst/>
          </a:prstGeom>
          <a:noFill/>
        </p:spPr>
        <p:txBody>
          <a:bodyPr wrap="square">
            <a:spAutoFit/>
          </a:bodyPr>
          <a:lstStyle/>
          <a:p>
            <a:r>
              <a:rPr lang="en-US" sz="1800" b="1" i="0" u="none" strike="noStrike" baseline="0" dirty="0">
                <a:solidFill>
                  <a:srgbClr val="646A58"/>
                </a:solidFill>
                <a:latin typeface="Arial" panose="020B0604020202020204" pitchFamily="34" charset="0"/>
              </a:rPr>
              <a:t>Cycle Time </a:t>
            </a:r>
            <a:endParaRPr lang="en-US" dirty="0"/>
          </a:p>
        </p:txBody>
      </p:sp>
      <p:sp>
        <p:nvSpPr>
          <p:cNvPr id="9" name="TextBox 8">
            <a:extLst>
              <a:ext uri="{FF2B5EF4-FFF2-40B4-BE49-F238E27FC236}">
                <a16:creationId xmlns:a16="http://schemas.microsoft.com/office/drawing/2014/main" id="{18D3B27E-6E57-9FB8-E0C1-D7726065B73A}"/>
              </a:ext>
            </a:extLst>
          </p:cNvPr>
          <p:cNvSpPr txBox="1"/>
          <p:nvPr/>
        </p:nvSpPr>
        <p:spPr>
          <a:xfrm>
            <a:off x="2276669" y="6322333"/>
            <a:ext cx="1474237" cy="369332"/>
          </a:xfrm>
          <a:prstGeom prst="rect">
            <a:avLst/>
          </a:prstGeom>
          <a:noFill/>
        </p:spPr>
        <p:txBody>
          <a:bodyPr wrap="square">
            <a:spAutoFit/>
          </a:bodyPr>
          <a:lstStyle/>
          <a:p>
            <a:r>
              <a:rPr lang="en-US" sz="1800" b="1" i="0" u="none" strike="noStrike" baseline="0" dirty="0">
                <a:solidFill>
                  <a:srgbClr val="646A58"/>
                </a:solidFill>
                <a:latin typeface="Arial" panose="020B0604020202020204" pitchFamily="34" charset="0"/>
              </a:rPr>
              <a:t>Inst. Count</a:t>
            </a:r>
            <a:endParaRPr lang="en-US" dirty="0"/>
          </a:p>
        </p:txBody>
      </p:sp>
    </p:spTree>
    <p:extLst>
      <p:ext uri="{BB962C8B-B14F-4D97-AF65-F5344CB8AC3E}">
        <p14:creationId xmlns:p14="http://schemas.microsoft.com/office/powerpoint/2010/main" val="13253735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6EE20C-6C4B-A04E-82C7-C59B9A764C7A}"/>
              </a:ext>
            </a:extLst>
          </p:cNvPr>
          <p:cNvSpPr txBox="1"/>
          <p:nvPr/>
        </p:nvSpPr>
        <p:spPr>
          <a:xfrm>
            <a:off x="1534884" y="409288"/>
            <a:ext cx="6074229" cy="584775"/>
          </a:xfrm>
          <a:prstGeom prst="rect">
            <a:avLst/>
          </a:prstGeom>
          <a:noFill/>
        </p:spPr>
        <p:txBody>
          <a:bodyPr wrap="square">
            <a:spAutoFit/>
          </a:bodyPr>
          <a:lstStyle/>
          <a:p>
            <a:pPr algn="ctr"/>
            <a:r>
              <a:rPr lang="en-US" sz="3200" b="0" i="0" u="none" strike="noStrike" baseline="0" dirty="0">
                <a:solidFill>
                  <a:srgbClr val="2A1A00"/>
                </a:solidFill>
                <a:latin typeface="Impact" panose="020B0806030902050204" pitchFamily="34" charset="0"/>
              </a:rPr>
              <a:t>ANIMATING THE DATAPATH (LOAD)</a:t>
            </a:r>
            <a:endParaRPr lang="en-US" sz="11500" dirty="0"/>
          </a:p>
        </p:txBody>
      </p:sp>
      <p:pic>
        <p:nvPicPr>
          <p:cNvPr id="7" name="Picture 6">
            <a:extLst>
              <a:ext uri="{FF2B5EF4-FFF2-40B4-BE49-F238E27FC236}">
                <a16:creationId xmlns:a16="http://schemas.microsoft.com/office/drawing/2014/main" id="{5ED60FE4-4F6D-1E60-8579-F94D45B81CC7}"/>
              </a:ext>
            </a:extLst>
          </p:cNvPr>
          <p:cNvPicPr>
            <a:picLocks noChangeAspect="1"/>
          </p:cNvPicPr>
          <p:nvPr/>
        </p:nvPicPr>
        <p:blipFill>
          <a:blip r:embed="rId2"/>
          <a:stretch>
            <a:fillRect/>
          </a:stretch>
        </p:blipFill>
        <p:spPr>
          <a:xfrm>
            <a:off x="277756" y="2117949"/>
            <a:ext cx="8588484" cy="4740051"/>
          </a:xfrm>
          <a:prstGeom prst="rect">
            <a:avLst/>
          </a:prstGeom>
        </p:spPr>
      </p:pic>
    </p:spTree>
    <p:extLst>
      <p:ext uri="{BB962C8B-B14F-4D97-AF65-F5344CB8AC3E}">
        <p14:creationId xmlns:p14="http://schemas.microsoft.com/office/powerpoint/2010/main" val="2803572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6EE20C-6C4B-A04E-82C7-C59B9A764C7A}"/>
              </a:ext>
            </a:extLst>
          </p:cNvPr>
          <p:cNvSpPr txBox="1"/>
          <p:nvPr/>
        </p:nvSpPr>
        <p:spPr>
          <a:xfrm>
            <a:off x="1534884" y="409288"/>
            <a:ext cx="6074229" cy="584775"/>
          </a:xfrm>
          <a:prstGeom prst="rect">
            <a:avLst/>
          </a:prstGeom>
          <a:noFill/>
        </p:spPr>
        <p:txBody>
          <a:bodyPr wrap="square">
            <a:spAutoFit/>
          </a:bodyPr>
          <a:lstStyle/>
          <a:p>
            <a:pPr algn="ctr"/>
            <a:r>
              <a:rPr lang="en-US" sz="3200" b="0" i="0" u="none" strike="noStrike" baseline="0" dirty="0">
                <a:solidFill>
                  <a:srgbClr val="2A1A00"/>
                </a:solidFill>
                <a:latin typeface="Impact" panose="020B0806030902050204" pitchFamily="34" charset="0"/>
              </a:rPr>
              <a:t>ANIMATING THE DATAPATH (STORE)</a:t>
            </a:r>
            <a:endParaRPr lang="en-US" sz="11500" dirty="0"/>
          </a:p>
        </p:txBody>
      </p:sp>
      <p:pic>
        <p:nvPicPr>
          <p:cNvPr id="4" name="Picture 3">
            <a:extLst>
              <a:ext uri="{FF2B5EF4-FFF2-40B4-BE49-F238E27FC236}">
                <a16:creationId xmlns:a16="http://schemas.microsoft.com/office/drawing/2014/main" id="{623500AA-1ABC-7466-3E25-743C5BDC4965}"/>
              </a:ext>
            </a:extLst>
          </p:cNvPr>
          <p:cNvPicPr>
            <a:picLocks noChangeAspect="1"/>
          </p:cNvPicPr>
          <p:nvPr/>
        </p:nvPicPr>
        <p:blipFill>
          <a:blip r:embed="rId2"/>
          <a:stretch>
            <a:fillRect/>
          </a:stretch>
        </p:blipFill>
        <p:spPr>
          <a:xfrm>
            <a:off x="319275" y="2112523"/>
            <a:ext cx="8824725" cy="4549534"/>
          </a:xfrm>
          <a:prstGeom prst="rect">
            <a:avLst/>
          </a:prstGeom>
        </p:spPr>
      </p:pic>
    </p:spTree>
    <p:extLst>
      <p:ext uri="{BB962C8B-B14F-4D97-AF65-F5344CB8AC3E}">
        <p14:creationId xmlns:p14="http://schemas.microsoft.com/office/powerpoint/2010/main" val="267806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32BB2F-A5C7-8C0D-3CD1-3CADF9A08D2C}"/>
              </a:ext>
            </a:extLst>
          </p:cNvPr>
          <p:cNvSpPr txBox="1"/>
          <p:nvPr/>
        </p:nvSpPr>
        <p:spPr>
          <a:xfrm>
            <a:off x="2286000" y="277200"/>
            <a:ext cx="4572000" cy="461665"/>
          </a:xfrm>
          <a:prstGeom prst="rect">
            <a:avLst/>
          </a:prstGeom>
          <a:noFill/>
        </p:spPr>
        <p:txBody>
          <a:bodyPr wrap="square">
            <a:spAutoFit/>
          </a:bodyPr>
          <a:lstStyle/>
          <a:p>
            <a:pPr algn="ctr"/>
            <a:r>
              <a:rPr lang="en-US" sz="2400" b="0" i="0" u="none" strike="noStrike" baseline="0" dirty="0">
                <a:solidFill>
                  <a:srgbClr val="2A1A00"/>
                </a:solidFill>
                <a:latin typeface="Impact" panose="020B0806030902050204" pitchFamily="34" charset="0"/>
              </a:rPr>
              <a:t>DATAPATH: BRANCH INSTRUCTION </a:t>
            </a:r>
            <a:endParaRPr lang="en-US" sz="2400" dirty="0"/>
          </a:p>
        </p:txBody>
      </p:sp>
      <p:pic>
        <p:nvPicPr>
          <p:cNvPr id="5" name="Picture 4">
            <a:extLst>
              <a:ext uri="{FF2B5EF4-FFF2-40B4-BE49-F238E27FC236}">
                <a16:creationId xmlns:a16="http://schemas.microsoft.com/office/drawing/2014/main" id="{245FD184-5C7F-4577-9979-251F50337C4C}"/>
              </a:ext>
            </a:extLst>
          </p:cNvPr>
          <p:cNvPicPr>
            <a:picLocks noChangeAspect="1"/>
          </p:cNvPicPr>
          <p:nvPr/>
        </p:nvPicPr>
        <p:blipFill>
          <a:blip r:embed="rId3"/>
          <a:stretch>
            <a:fillRect/>
          </a:stretch>
        </p:blipFill>
        <p:spPr>
          <a:xfrm>
            <a:off x="850324" y="926449"/>
            <a:ext cx="7443351" cy="5654351"/>
          </a:xfrm>
          <a:prstGeom prst="rect">
            <a:avLst/>
          </a:prstGeom>
        </p:spPr>
      </p:pic>
    </p:spTree>
    <p:extLst>
      <p:ext uri="{BB962C8B-B14F-4D97-AF65-F5344CB8AC3E}">
        <p14:creationId xmlns:p14="http://schemas.microsoft.com/office/powerpoint/2010/main" val="1592148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32BB2F-A5C7-8C0D-3CD1-3CADF9A08D2C}"/>
              </a:ext>
            </a:extLst>
          </p:cNvPr>
          <p:cNvSpPr txBox="1"/>
          <p:nvPr/>
        </p:nvSpPr>
        <p:spPr>
          <a:xfrm>
            <a:off x="2286000" y="277200"/>
            <a:ext cx="4572000" cy="523220"/>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ANIMATING THE DATAPATH</a:t>
            </a:r>
            <a:endParaRPr lang="en-US" sz="3600" dirty="0"/>
          </a:p>
        </p:txBody>
      </p:sp>
      <p:pic>
        <p:nvPicPr>
          <p:cNvPr id="4" name="Picture 3">
            <a:extLst>
              <a:ext uri="{FF2B5EF4-FFF2-40B4-BE49-F238E27FC236}">
                <a16:creationId xmlns:a16="http://schemas.microsoft.com/office/drawing/2014/main" id="{3047D293-1B4B-C3C5-B585-188A1E982C55}"/>
              </a:ext>
            </a:extLst>
          </p:cNvPr>
          <p:cNvPicPr>
            <a:picLocks noChangeAspect="1"/>
          </p:cNvPicPr>
          <p:nvPr/>
        </p:nvPicPr>
        <p:blipFill>
          <a:blip r:embed="rId3"/>
          <a:stretch>
            <a:fillRect/>
          </a:stretch>
        </p:blipFill>
        <p:spPr>
          <a:xfrm>
            <a:off x="319671" y="1539550"/>
            <a:ext cx="8504657" cy="4641007"/>
          </a:xfrm>
          <a:prstGeom prst="rect">
            <a:avLst/>
          </a:prstGeom>
        </p:spPr>
      </p:pic>
    </p:spTree>
    <p:extLst>
      <p:ext uri="{BB962C8B-B14F-4D97-AF65-F5344CB8AC3E}">
        <p14:creationId xmlns:p14="http://schemas.microsoft.com/office/powerpoint/2010/main" val="37210873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32BB2F-A5C7-8C0D-3CD1-3CADF9A08D2C}"/>
              </a:ext>
            </a:extLst>
          </p:cNvPr>
          <p:cNvSpPr txBox="1"/>
          <p:nvPr/>
        </p:nvSpPr>
        <p:spPr>
          <a:xfrm>
            <a:off x="2286000" y="277200"/>
            <a:ext cx="4572000" cy="954107"/>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ANIMATING THE DATAPATH: LOAD INSTRUCTION</a:t>
            </a:r>
            <a:endParaRPr lang="en-US" sz="4400" dirty="0"/>
          </a:p>
        </p:txBody>
      </p:sp>
      <p:pic>
        <p:nvPicPr>
          <p:cNvPr id="5" name="Picture 4">
            <a:extLst>
              <a:ext uri="{FF2B5EF4-FFF2-40B4-BE49-F238E27FC236}">
                <a16:creationId xmlns:a16="http://schemas.microsoft.com/office/drawing/2014/main" id="{780960FD-ABF6-E4B1-2658-9F963E837EE4}"/>
              </a:ext>
            </a:extLst>
          </p:cNvPr>
          <p:cNvPicPr>
            <a:picLocks noChangeAspect="1"/>
          </p:cNvPicPr>
          <p:nvPr/>
        </p:nvPicPr>
        <p:blipFill>
          <a:blip r:embed="rId3"/>
          <a:stretch>
            <a:fillRect/>
          </a:stretch>
        </p:blipFill>
        <p:spPr>
          <a:xfrm>
            <a:off x="281568" y="1502229"/>
            <a:ext cx="8580864" cy="4709239"/>
          </a:xfrm>
          <a:prstGeom prst="rect">
            <a:avLst/>
          </a:prstGeom>
        </p:spPr>
      </p:pic>
    </p:spTree>
    <p:extLst>
      <p:ext uri="{BB962C8B-B14F-4D97-AF65-F5344CB8AC3E}">
        <p14:creationId xmlns:p14="http://schemas.microsoft.com/office/powerpoint/2010/main" val="1083289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32BB2F-A5C7-8C0D-3CD1-3CADF9A08D2C}"/>
              </a:ext>
            </a:extLst>
          </p:cNvPr>
          <p:cNvSpPr txBox="1"/>
          <p:nvPr/>
        </p:nvSpPr>
        <p:spPr>
          <a:xfrm>
            <a:off x="2286000" y="277200"/>
            <a:ext cx="4572000" cy="954107"/>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ANIMATING THE DATAPATH: STORE INSTRUCTION</a:t>
            </a:r>
            <a:endParaRPr lang="en-US" sz="4400" dirty="0"/>
          </a:p>
        </p:txBody>
      </p:sp>
      <p:pic>
        <p:nvPicPr>
          <p:cNvPr id="4" name="Picture 3">
            <a:extLst>
              <a:ext uri="{FF2B5EF4-FFF2-40B4-BE49-F238E27FC236}">
                <a16:creationId xmlns:a16="http://schemas.microsoft.com/office/drawing/2014/main" id="{535F419B-1092-58A9-9D39-D79599D8748F}"/>
              </a:ext>
            </a:extLst>
          </p:cNvPr>
          <p:cNvPicPr>
            <a:picLocks noChangeAspect="1"/>
          </p:cNvPicPr>
          <p:nvPr/>
        </p:nvPicPr>
        <p:blipFill>
          <a:blip r:embed="rId3"/>
          <a:stretch>
            <a:fillRect/>
          </a:stretch>
        </p:blipFill>
        <p:spPr>
          <a:xfrm>
            <a:off x="0" y="1371601"/>
            <a:ext cx="9144000" cy="4784326"/>
          </a:xfrm>
          <a:prstGeom prst="rect">
            <a:avLst/>
          </a:prstGeom>
        </p:spPr>
      </p:pic>
    </p:spTree>
    <p:extLst>
      <p:ext uri="{BB962C8B-B14F-4D97-AF65-F5344CB8AC3E}">
        <p14:creationId xmlns:p14="http://schemas.microsoft.com/office/powerpoint/2010/main" val="1289135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32BB2F-A5C7-8C0D-3CD1-3CADF9A08D2C}"/>
              </a:ext>
            </a:extLst>
          </p:cNvPr>
          <p:cNvSpPr txBox="1"/>
          <p:nvPr/>
        </p:nvSpPr>
        <p:spPr>
          <a:xfrm>
            <a:off x="2286000" y="277200"/>
            <a:ext cx="4572000" cy="523220"/>
          </a:xfrm>
          <a:prstGeom prst="rect">
            <a:avLst/>
          </a:prstGeom>
          <a:noFill/>
        </p:spPr>
        <p:txBody>
          <a:bodyPr wrap="square">
            <a:spAutoFit/>
          </a:bodyPr>
          <a:lstStyle/>
          <a:p>
            <a:pPr algn="ctr"/>
            <a:r>
              <a:rPr lang="en-US" sz="2800" b="0" i="0" u="none" strike="noStrike" baseline="0" dirty="0">
                <a:solidFill>
                  <a:srgbClr val="000000"/>
                </a:solidFill>
                <a:latin typeface="Impact" panose="020B0806030902050204" pitchFamily="34" charset="0"/>
              </a:rPr>
              <a:t>ADDING INSTRUCTION FETCH </a:t>
            </a:r>
            <a:endParaRPr lang="en-US" sz="4400" dirty="0"/>
          </a:p>
        </p:txBody>
      </p:sp>
      <p:pic>
        <p:nvPicPr>
          <p:cNvPr id="5" name="Picture 4">
            <a:extLst>
              <a:ext uri="{FF2B5EF4-FFF2-40B4-BE49-F238E27FC236}">
                <a16:creationId xmlns:a16="http://schemas.microsoft.com/office/drawing/2014/main" id="{AF69119D-0F8C-EE0A-3343-548BB075092C}"/>
              </a:ext>
            </a:extLst>
          </p:cNvPr>
          <p:cNvPicPr>
            <a:picLocks noChangeAspect="1"/>
          </p:cNvPicPr>
          <p:nvPr/>
        </p:nvPicPr>
        <p:blipFill>
          <a:blip r:embed="rId3"/>
          <a:stretch>
            <a:fillRect/>
          </a:stretch>
        </p:blipFill>
        <p:spPr>
          <a:xfrm>
            <a:off x="0" y="1091682"/>
            <a:ext cx="9144000" cy="5266936"/>
          </a:xfrm>
          <a:prstGeom prst="rect">
            <a:avLst/>
          </a:prstGeom>
        </p:spPr>
      </p:pic>
      <p:sp>
        <p:nvSpPr>
          <p:cNvPr id="7" name="TextBox 6">
            <a:extLst>
              <a:ext uri="{FF2B5EF4-FFF2-40B4-BE49-F238E27FC236}">
                <a16:creationId xmlns:a16="http://schemas.microsoft.com/office/drawing/2014/main" id="{ABDB3E45-014F-9091-CCEC-AA0A8D7961D5}"/>
              </a:ext>
            </a:extLst>
          </p:cNvPr>
          <p:cNvSpPr txBox="1"/>
          <p:nvPr/>
        </p:nvSpPr>
        <p:spPr>
          <a:xfrm>
            <a:off x="3461657" y="1268963"/>
            <a:ext cx="2827176" cy="738664"/>
          </a:xfrm>
          <a:prstGeom prst="rect">
            <a:avLst/>
          </a:prstGeom>
          <a:noFill/>
        </p:spPr>
        <p:txBody>
          <a:bodyPr wrap="square">
            <a:spAutoFit/>
          </a:bodyPr>
          <a:lstStyle/>
          <a:p>
            <a:pPr algn="r" rtl="1"/>
            <a:r>
              <a:rPr lang="en-US" sz="1400" dirty="0" err="1"/>
              <a:t>جمع</a:t>
            </a:r>
            <a:r>
              <a:rPr lang="en-US" sz="1400" dirty="0"/>
              <a:t> </a:t>
            </a:r>
            <a:r>
              <a:rPr lang="en-US" sz="1400" dirty="0" err="1"/>
              <a:t>کننده</a:t>
            </a:r>
            <a:r>
              <a:rPr lang="en-US" sz="1400" dirty="0"/>
              <a:t> </a:t>
            </a:r>
            <a:r>
              <a:rPr lang="en-US" sz="1400" dirty="0" err="1"/>
              <a:t>را</a:t>
            </a:r>
            <a:r>
              <a:rPr lang="en-US" sz="1400" dirty="0"/>
              <a:t> </a:t>
            </a:r>
            <a:r>
              <a:rPr lang="en-US" sz="1400" dirty="0" err="1"/>
              <a:t>به</a:t>
            </a:r>
            <a:r>
              <a:rPr lang="en-US" sz="1400" dirty="0"/>
              <a:t> </a:t>
            </a:r>
            <a:r>
              <a:rPr lang="en-US" sz="1400" dirty="0" err="1"/>
              <a:t>عنوان</a:t>
            </a:r>
            <a:r>
              <a:rPr lang="en-US" sz="1400" dirty="0"/>
              <a:t> </a:t>
            </a:r>
            <a:r>
              <a:rPr lang="en-US" sz="1400" dirty="0" err="1"/>
              <a:t>عملیات</a:t>
            </a:r>
            <a:r>
              <a:rPr lang="en-US" sz="1400" dirty="0"/>
              <a:t> ALU و </a:t>
            </a:r>
            <a:r>
              <a:rPr lang="en-US" sz="1400" dirty="0" err="1"/>
              <a:t>رایانه</a:t>
            </a:r>
            <a:r>
              <a:rPr lang="en-US" sz="1400" dirty="0"/>
              <a:t> </a:t>
            </a:r>
            <a:r>
              <a:rPr lang="en-US" sz="1400" dirty="0" err="1"/>
              <a:t>شخصی</a:t>
            </a:r>
            <a:r>
              <a:rPr lang="en-US" sz="1400" dirty="0"/>
              <a:t> </a:t>
            </a:r>
            <a:r>
              <a:rPr lang="en-US" sz="1400" dirty="0" err="1"/>
              <a:t>جدا</a:t>
            </a:r>
            <a:r>
              <a:rPr lang="en-US" sz="1400" dirty="0"/>
              <a:t> </a:t>
            </a:r>
            <a:r>
              <a:rPr lang="en-US" sz="1400" dirty="0" err="1"/>
              <a:t>کنید</a:t>
            </a:r>
            <a:endParaRPr lang="en-US" sz="1400" dirty="0"/>
          </a:p>
          <a:p>
            <a:pPr algn="r" rtl="1"/>
            <a:r>
              <a:rPr lang="en-US" sz="1400" dirty="0" err="1"/>
              <a:t>افزایش</a:t>
            </a:r>
            <a:r>
              <a:rPr lang="en-US" sz="1400" dirty="0"/>
              <a:t> </a:t>
            </a:r>
            <a:r>
              <a:rPr lang="en-US" sz="1400" dirty="0" err="1"/>
              <a:t>در</a:t>
            </a:r>
            <a:r>
              <a:rPr lang="en-US" sz="1400" dirty="0"/>
              <a:t> </a:t>
            </a:r>
            <a:r>
              <a:rPr lang="en-US" sz="1400" dirty="0" err="1"/>
              <a:t>همان</a:t>
            </a:r>
            <a:r>
              <a:rPr lang="en-US" sz="1400" dirty="0"/>
              <a:t> </a:t>
            </a:r>
            <a:r>
              <a:rPr lang="en-US" sz="1400" dirty="0" err="1"/>
              <a:t>چرخه</a:t>
            </a:r>
            <a:r>
              <a:rPr lang="en-US" sz="1400" dirty="0"/>
              <a:t> </a:t>
            </a:r>
            <a:r>
              <a:rPr lang="en-US" sz="1400" dirty="0" err="1"/>
              <a:t>ساعت</a:t>
            </a:r>
            <a:r>
              <a:rPr lang="en-US" sz="1400" dirty="0"/>
              <a:t> </a:t>
            </a:r>
            <a:r>
              <a:rPr lang="en-US" sz="1400" dirty="0" err="1"/>
              <a:t>رخ</a:t>
            </a:r>
            <a:r>
              <a:rPr lang="en-US" sz="1400" dirty="0"/>
              <a:t> </a:t>
            </a:r>
            <a:r>
              <a:rPr lang="en-US" sz="1400" dirty="0" err="1"/>
              <a:t>می</a:t>
            </a:r>
            <a:r>
              <a:rPr lang="en-US" sz="1400" dirty="0"/>
              <a:t> </a:t>
            </a:r>
            <a:r>
              <a:rPr lang="en-US" sz="1400" dirty="0" err="1"/>
              <a:t>دهد</a:t>
            </a:r>
            <a:endParaRPr lang="en-US" sz="1400" dirty="0"/>
          </a:p>
        </p:txBody>
      </p:sp>
      <p:sp>
        <p:nvSpPr>
          <p:cNvPr id="9" name="TextBox 8">
            <a:extLst>
              <a:ext uri="{FF2B5EF4-FFF2-40B4-BE49-F238E27FC236}">
                <a16:creationId xmlns:a16="http://schemas.microsoft.com/office/drawing/2014/main" id="{22CFABAA-43E3-31D4-E388-166A2864895F}"/>
              </a:ext>
            </a:extLst>
          </p:cNvPr>
          <p:cNvSpPr txBox="1"/>
          <p:nvPr/>
        </p:nvSpPr>
        <p:spPr>
          <a:xfrm>
            <a:off x="130628" y="6119336"/>
            <a:ext cx="2771191" cy="738664"/>
          </a:xfrm>
          <a:prstGeom prst="rect">
            <a:avLst/>
          </a:prstGeom>
          <a:noFill/>
        </p:spPr>
        <p:txBody>
          <a:bodyPr wrap="square">
            <a:spAutoFit/>
          </a:bodyPr>
          <a:lstStyle/>
          <a:p>
            <a:pPr algn="r" rtl="1"/>
            <a:r>
              <a:rPr lang="en-US" sz="1400" dirty="0" err="1"/>
              <a:t>حافظه</a:t>
            </a:r>
            <a:r>
              <a:rPr lang="en-US" sz="1400" dirty="0"/>
              <a:t> </a:t>
            </a:r>
            <a:r>
              <a:rPr lang="en-US" sz="1400" dirty="0" err="1"/>
              <a:t>دستورالعمل</a:t>
            </a:r>
            <a:r>
              <a:rPr lang="en-US" sz="1400" dirty="0"/>
              <a:t> </a:t>
            </a:r>
            <a:r>
              <a:rPr lang="en-US" sz="1400" dirty="0" err="1"/>
              <a:t>جداگانه</a:t>
            </a:r>
            <a:endParaRPr lang="en-US" sz="1400" dirty="0"/>
          </a:p>
          <a:p>
            <a:pPr algn="r" rtl="1"/>
            <a:r>
              <a:rPr lang="en-US" sz="1400" dirty="0" err="1"/>
              <a:t>به</a:t>
            </a:r>
            <a:r>
              <a:rPr lang="en-US" sz="1400" dirty="0"/>
              <a:t> </a:t>
            </a:r>
            <a:r>
              <a:rPr lang="en-US" sz="1400" dirty="0" err="1"/>
              <a:t>عنوان</a:t>
            </a:r>
            <a:r>
              <a:rPr lang="en-US" sz="1400" dirty="0"/>
              <a:t> </a:t>
            </a:r>
            <a:r>
              <a:rPr lang="en-US" sz="1400" dirty="0" err="1"/>
              <a:t>دستورالعمل</a:t>
            </a:r>
            <a:r>
              <a:rPr lang="en-US" sz="1400" dirty="0"/>
              <a:t> و </a:t>
            </a:r>
            <a:r>
              <a:rPr lang="en-US" sz="1400" dirty="0" err="1"/>
              <a:t>داده</a:t>
            </a:r>
            <a:r>
              <a:rPr lang="en-US" sz="1400" dirty="0"/>
              <a:t> </a:t>
            </a:r>
            <a:r>
              <a:rPr lang="en-US" sz="1400" dirty="0" err="1"/>
              <a:t>خوانده</a:t>
            </a:r>
            <a:r>
              <a:rPr lang="en-US" sz="1400" dirty="0"/>
              <a:t> </a:t>
            </a:r>
            <a:r>
              <a:rPr lang="en-US" sz="1400" dirty="0" err="1"/>
              <a:t>شده</a:t>
            </a:r>
            <a:r>
              <a:rPr lang="en-US" sz="1400" dirty="0"/>
              <a:t> </a:t>
            </a:r>
            <a:r>
              <a:rPr lang="en-US" sz="1400" dirty="0" err="1"/>
              <a:t>است</a:t>
            </a:r>
            <a:endParaRPr lang="en-US" sz="1400" dirty="0"/>
          </a:p>
          <a:p>
            <a:pPr algn="r" rtl="1"/>
            <a:r>
              <a:rPr lang="en-US" sz="1400" dirty="0" err="1"/>
              <a:t>در</a:t>
            </a:r>
            <a:r>
              <a:rPr lang="en-US" sz="1400" dirty="0"/>
              <a:t> </a:t>
            </a:r>
            <a:r>
              <a:rPr lang="en-US" sz="1400" dirty="0" err="1"/>
              <a:t>یک</a:t>
            </a:r>
            <a:r>
              <a:rPr lang="en-US" sz="1400" dirty="0"/>
              <a:t> </a:t>
            </a:r>
            <a:r>
              <a:rPr lang="en-US" sz="1400" dirty="0" err="1"/>
              <a:t>چرخه</a:t>
            </a:r>
            <a:r>
              <a:rPr lang="en-US" sz="1400" dirty="0"/>
              <a:t> </a:t>
            </a:r>
            <a:r>
              <a:rPr lang="en-US" sz="1400" dirty="0" err="1"/>
              <a:t>ساعت</a:t>
            </a:r>
            <a:r>
              <a:rPr lang="en-US" sz="1400" dirty="0"/>
              <a:t> </a:t>
            </a:r>
            <a:r>
              <a:rPr lang="en-US" sz="1400" dirty="0" err="1"/>
              <a:t>رخ</a:t>
            </a:r>
            <a:r>
              <a:rPr lang="en-US" sz="1400" dirty="0"/>
              <a:t> </a:t>
            </a:r>
            <a:r>
              <a:rPr lang="en-US" sz="1400" dirty="0" err="1"/>
              <a:t>می</a:t>
            </a:r>
            <a:r>
              <a:rPr lang="en-US" sz="1400" dirty="0"/>
              <a:t> </a:t>
            </a:r>
            <a:r>
              <a:rPr lang="en-US" sz="1400" dirty="0" err="1"/>
              <a:t>دهد</a:t>
            </a:r>
            <a:endParaRPr lang="en-US" sz="1400" dirty="0"/>
          </a:p>
        </p:txBody>
      </p:sp>
    </p:spTree>
    <p:extLst>
      <p:ext uri="{BB962C8B-B14F-4D97-AF65-F5344CB8AC3E}">
        <p14:creationId xmlns:p14="http://schemas.microsoft.com/office/powerpoint/2010/main" val="27946755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90269C-5307-30D0-75AB-7E12FB4822EB}"/>
              </a:ext>
            </a:extLst>
          </p:cNvPr>
          <p:cNvPicPr>
            <a:picLocks noChangeAspect="1"/>
          </p:cNvPicPr>
          <p:nvPr/>
        </p:nvPicPr>
        <p:blipFill>
          <a:blip r:embed="rId3"/>
          <a:stretch>
            <a:fillRect/>
          </a:stretch>
        </p:blipFill>
        <p:spPr>
          <a:xfrm>
            <a:off x="-3002" y="1230439"/>
            <a:ext cx="9147002" cy="4666508"/>
          </a:xfrm>
          <a:prstGeom prst="rect">
            <a:avLst/>
          </a:prstGeom>
        </p:spPr>
      </p:pic>
      <p:sp>
        <p:nvSpPr>
          <p:cNvPr id="8" name="TextBox 7">
            <a:extLst>
              <a:ext uri="{FF2B5EF4-FFF2-40B4-BE49-F238E27FC236}">
                <a16:creationId xmlns:a16="http://schemas.microsoft.com/office/drawing/2014/main" id="{52547959-43F4-F533-79D9-99A9DAE9DADD}"/>
              </a:ext>
            </a:extLst>
          </p:cNvPr>
          <p:cNvSpPr txBox="1"/>
          <p:nvPr/>
        </p:nvSpPr>
        <p:spPr>
          <a:xfrm>
            <a:off x="2284499" y="110709"/>
            <a:ext cx="4572000" cy="954107"/>
          </a:xfrm>
          <a:prstGeom prst="rect">
            <a:avLst/>
          </a:prstGeom>
          <a:noFill/>
        </p:spPr>
        <p:txBody>
          <a:bodyPr wrap="square">
            <a:spAutoFit/>
          </a:bodyPr>
          <a:lstStyle/>
          <a:p>
            <a:pPr algn="ctr"/>
            <a:r>
              <a:rPr lang="en-US" sz="2800" b="0" i="0" u="none" strike="noStrike" baseline="0" dirty="0">
                <a:solidFill>
                  <a:srgbClr val="000000"/>
                </a:solidFill>
                <a:latin typeface="Impact" panose="020B0806030902050204" pitchFamily="34" charset="0"/>
              </a:rPr>
              <a:t>ADDING BRANCH CAPABILITY AND ANOTHER MULTIPLEXOR </a:t>
            </a:r>
            <a:endParaRPr lang="en-US" sz="2800" dirty="0"/>
          </a:p>
        </p:txBody>
      </p:sp>
      <p:sp>
        <p:nvSpPr>
          <p:cNvPr id="11" name="TextBox 10">
            <a:extLst>
              <a:ext uri="{FF2B5EF4-FFF2-40B4-BE49-F238E27FC236}">
                <a16:creationId xmlns:a16="http://schemas.microsoft.com/office/drawing/2014/main" id="{4FCC6A3F-68E4-24C3-F05F-6744F2EF892C}"/>
              </a:ext>
            </a:extLst>
          </p:cNvPr>
          <p:cNvSpPr txBox="1"/>
          <p:nvPr/>
        </p:nvSpPr>
        <p:spPr>
          <a:xfrm>
            <a:off x="2284499" y="5896947"/>
            <a:ext cx="4572000" cy="954107"/>
          </a:xfrm>
          <a:prstGeom prst="rect">
            <a:avLst/>
          </a:prstGeom>
          <a:noFill/>
        </p:spPr>
        <p:txBody>
          <a:bodyPr wrap="square">
            <a:spAutoFit/>
          </a:bodyPr>
          <a:lstStyle/>
          <a:p>
            <a:pPr algn="r" rtl="1"/>
            <a:r>
              <a:rPr lang="en-US" sz="1400"/>
              <a:t>نکته مهم: در پیاده سازی تک چرخه داده ها را نمی توان ذخیره کرد</a:t>
            </a:r>
          </a:p>
          <a:p>
            <a:pPr algn="r" rtl="1"/>
            <a:r>
              <a:rPr lang="en-US" sz="1400"/>
              <a:t>در طول یک دستورالعمل - فقط از طریق منطق ترکیبی حرکت می کند</a:t>
            </a:r>
          </a:p>
          <a:p>
            <a:pPr algn="r" rtl="1"/>
            <a:r>
              <a:rPr lang="en-US" sz="1400"/>
              <a:t>سوال: آیا سیگنال MemRead واقعا مورد نیاز است؟! به RegWrite فکر کنید…!</a:t>
            </a:r>
            <a:endParaRPr lang="en-US" sz="1400" dirty="0"/>
          </a:p>
        </p:txBody>
      </p:sp>
      <p:sp>
        <p:nvSpPr>
          <p:cNvPr id="13" name="TextBox 12">
            <a:extLst>
              <a:ext uri="{FF2B5EF4-FFF2-40B4-BE49-F238E27FC236}">
                <a16:creationId xmlns:a16="http://schemas.microsoft.com/office/drawing/2014/main" id="{B2FECD82-FAC5-3410-8085-BEF620998745}"/>
              </a:ext>
            </a:extLst>
          </p:cNvPr>
          <p:cNvSpPr txBox="1"/>
          <p:nvPr/>
        </p:nvSpPr>
        <p:spPr>
          <a:xfrm>
            <a:off x="6941974" y="2154026"/>
            <a:ext cx="2286000" cy="646331"/>
          </a:xfrm>
          <a:prstGeom prst="rect">
            <a:avLst/>
          </a:prstGeom>
          <a:noFill/>
        </p:spPr>
        <p:txBody>
          <a:bodyPr wrap="square">
            <a:spAutoFit/>
          </a:bodyPr>
          <a:lstStyle/>
          <a:p>
            <a:pPr algn="r" rtl="1"/>
            <a:r>
              <a:rPr lang="en-US" sz="1200" dirty="0" err="1"/>
              <a:t>جمع</a:t>
            </a:r>
            <a:r>
              <a:rPr lang="en-US" sz="1200" dirty="0"/>
              <a:t> </a:t>
            </a:r>
            <a:r>
              <a:rPr lang="en-US" sz="1200" dirty="0" err="1"/>
              <a:t>کننده</a:t>
            </a:r>
            <a:r>
              <a:rPr lang="en-US" sz="1200" dirty="0"/>
              <a:t> </a:t>
            </a:r>
            <a:r>
              <a:rPr lang="en-US" sz="1200" dirty="0" err="1"/>
              <a:t>اضافی</a:t>
            </a:r>
            <a:r>
              <a:rPr lang="en-US" sz="1200" dirty="0"/>
              <a:t> </a:t>
            </a:r>
            <a:r>
              <a:rPr lang="en-US" sz="1200" dirty="0" err="1"/>
              <a:t>به</a:t>
            </a:r>
            <a:r>
              <a:rPr lang="en-US" sz="1200" dirty="0"/>
              <a:t> </a:t>
            </a:r>
            <a:r>
              <a:rPr lang="en-US" sz="1200" dirty="0" err="1"/>
              <a:t>عنوان</a:t>
            </a:r>
            <a:r>
              <a:rPr lang="en-US" sz="1200" dirty="0"/>
              <a:t> </a:t>
            </a:r>
            <a:r>
              <a:rPr lang="en-US" sz="1200" dirty="0" err="1"/>
              <a:t>هر</a:t>
            </a:r>
            <a:r>
              <a:rPr lang="en-US" sz="1200" dirty="0"/>
              <a:t> </a:t>
            </a:r>
            <a:r>
              <a:rPr lang="en-US" sz="1200" dirty="0" err="1"/>
              <a:t>دو</a:t>
            </a:r>
            <a:r>
              <a:rPr lang="en-US" sz="1200" dirty="0"/>
              <a:t> </a:t>
            </a:r>
            <a:r>
              <a:rPr lang="en-US" sz="1200" dirty="0" err="1"/>
              <a:t>مورد</a:t>
            </a:r>
            <a:r>
              <a:rPr lang="en-US" sz="1200" dirty="0"/>
              <a:t> </a:t>
            </a:r>
            <a:r>
              <a:rPr lang="en-US" sz="1200" dirty="0" err="1"/>
              <a:t>نیاز</a:t>
            </a:r>
            <a:r>
              <a:rPr lang="en-US" sz="1200" dirty="0"/>
              <a:t> </a:t>
            </a:r>
            <a:r>
              <a:rPr lang="en-US" sz="1200" dirty="0" err="1"/>
              <a:t>است</a:t>
            </a:r>
            <a:endParaRPr lang="en-US" sz="1200" dirty="0"/>
          </a:p>
          <a:p>
            <a:pPr algn="r" rtl="1"/>
            <a:r>
              <a:rPr lang="en-US" sz="1200" dirty="0" err="1"/>
              <a:t>جمع</a:t>
            </a:r>
            <a:r>
              <a:rPr lang="en-US" sz="1200" dirty="0"/>
              <a:t> </a:t>
            </a:r>
            <a:r>
              <a:rPr lang="en-US" sz="1200" dirty="0" err="1"/>
              <a:t>کننده</a:t>
            </a:r>
            <a:r>
              <a:rPr lang="en-US" sz="1200" dirty="0"/>
              <a:t> </a:t>
            </a:r>
            <a:r>
              <a:rPr lang="en-US" sz="1200" dirty="0" err="1"/>
              <a:t>ها</a:t>
            </a:r>
            <a:r>
              <a:rPr lang="en-US" sz="1200" dirty="0"/>
              <a:t> </a:t>
            </a:r>
            <a:r>
              <a:rPr lang="en-US" sz="1200" dirty="0" err="1"/>
              <a:t>در</a:t>
            </a:r>
            <a:r>
              <a:rPr lang="en-US" sz="1200" dirty="0"/>
              <a:t> </a:t>
            </a:r>
            <a:r>
              <a:rPr lang="en-US" sz="1200" dirty="0" err="1"/>
              <a:t>هر</a:t>
            </a:r>
            <a:r>
              <a:rPr lang="en-US" sz="1200" dirty="0"/>
              <a:t> </a:t>
            </a:r>
            <a:r>
              <a:rPr lang="en-US" sz="1200" dirty="0" err="1"/>
              <a:t>چرخه</a:t>
            </a:r>
            <a:r>
              <a:rPr lang="en-US" sz="1200" dirty="0"/>
              <a:t> </a:t>
            </a:r>
            <a:r>
              <a:rPr lang="en-US" sz="1200" dirty="0" err="1"/>
              <a:t>عمل</a:t>
            </a:r>
            <a:r>
              <a:rPr lang="en-US" sz="1200" dirty="0"/>
              <a:t> </a:t>
            </a:r>
            <a:r>
              <a:rPr lang="en-US" sz="1200" dirty="0" err="1"/>
              <a:t>می</a:t>
            </a:r>
            <a:r>
              <a:rPr lang="en-US" sz="1200" dirty="0"/>
              <a:t> </a:t>
            </a:r>
            <a:r>
              <a:rPr lang="en-US" sz="1200" dirty="0" err="1"/>
              <a:t>کنند</a:t>
            </a:r>
            <a:endParaRPr lang="en-US" sz="1200" dirty="0"/>
          </a:p>
        </p:txBody>
      </p:sp>
    </p:spTree>
    <p:extLst>
      <p:ext uri="{BB962C8B-B14F-4D97-AF65-F5344CB8AC3E}">
        <p14:creationId xmlns:p14="http://schemas.microsoft.com/office/powerpoint/2010/main" val="2390434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2547959-43F4-F533-79D9-99A9DAE9DADD}"/>
              </a:ext>
            </a:extLst>
          </p:cNvPr>
          <p:cNvSpPr txBox="1"/>
          <p:nvPr/>
        </p:nvSpPr>
        <p:spPr>
          <a:xfrm>
            <a:off x="2284499" y="110709"/>
            <a:ext cx="4572000" cy="523220"/>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DATAPATH EXECUTING ADD</a:t>
            </a:r>
            <a:endParaRPr lang="en-US" sz="4000" dirty="0"/>
          </a:p>
        </p:txBody>
      </p:sp>
      <p:pic>
        <p:nvPicPr>
          <p:cNvPr id="6" name="Picture 5">
            <a:extLst>
              <a:ext uri="{FF2B5EF4-FFF2-40B4-BE49-F238E27FC236}">
                <a16:creationId xmlns:a16="http://schemas.microsoft.com/office/drawing/2014/main" id="{3F7F733C-8764-2CDF-933C-A7BEF8A4EC5C}"/>
              </a:ext>
            </a:extLst>
          </p:cNvPr>
          <p:cNvPicPr>
            <a:picLocks noChangeAspect="1"/>
          </p:cNvPicPr>
          <p:nvPr/>
        </p:nvPicPr>
        <p:blipFill>
          <a:blip r:embed="rId3"/>
          <a:stretch>
            <a:fillRect/>
          </a:stretch>
        </p:blipFill>
        <p:spPr>
          <a:xfrm>
            <a:off x="0" y="1340064"/>
            <a:ext cx="9143999" cy="4930107"/>
          </a:xfrm>
          <a:prstGeom prst="rect">
            <a:avLst/>
          </a:prstGeom>
        </p:spPr>
      </p:pic>
    </p:spTree>
    <p:extLst>
      <p:ext uri="{BB962C8B-B14F-4D97-AF65-F5344CB8AC3E}">
        <p14:creationId xmlns:p14="http://schemas.microsoft.com/office/powerpoint/2010/main" val="27976112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2547959-43F4-F533-79D9-99A9DAE9DADD}"/>
              </a:ext>
            </a:extLst>
          </p:cNvPr>
          <p:cNvSpPr txBox="1"/>
          <p:nvPr/>
        </p:nvSpPr>
        <p:spPr>
          <a:xfrm>
            <a:off x="2284499" y="110709"/>
            <a:ext cx="4572000" cy="523220"/>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DATAPATH EXECUTING LW</a:t>
            </a:r>
            <a:endParaRPr lang="en-US" sz="4000" dirty="0"/>
          </a:p>
        </p:txBody>
      </p:sp>
      <p:pic>
        <p:nvPicPr>
          <p:cNvPr id="3" name="Picture 2">
            <a:extLst>
              <a:ext uri="{FF2B5EF4-FFF2-40B4-BE49-F238E27FC236}">
                <a16:creationId xmlns:a16="http://schemas.microsoft.com/office/drawing/2014/main" id="{062C561C-F2DA-BBDB-3699-C32F843C834B}"/>
              </a:ext>
            </a:extLst>
          </p:cNvPr>
          <p:cNvPicPr>
            <a:picLocks noChangeAspect="1"/>
          </p:cNvPicPr>
          <p:nvPr/>
        </p:nvPicPr>
        <p:blipFill>
          <a:blip r:embed="rId3"/>
          <a:stretch>
            <a:fillRect/>
          </a:stretch>
        </p:blipFill>
        <p:spPr>
          <a:xfrm>
            <a:off x="0" y="1066595"/>
            <a:ext cx="9143999" cy="5007634"/>
          </a:xfrm>
          <a:prstGeom prst="rect">
            <a:avLst/>
          </a:prstGeom>
        </p:spPr>
      </p:pic>
    </p:spTree>
    <p:extLst>
      <p:ext uri="{BB962C8B-B14F-4D97-AF65-F5344CB8AC3E}">
        <p14:creationId xmlns:p14="http://schemas.microsoft.com/office/powerpoint/2010/main" val="456021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052427"/>
            <a:ext cx="4301411" cy="4524315"/>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We're ready to look at an implementation of the MIPS Simplified to contain only:</a:t>
            </a:r>
          </a:p>
          <a:p>
            <a:r>
              <a:rPr lang="en-US" sz="1800" b="0" i="0" u="none" strike="noStrike" baseline="0" dirty="0">
                <a:solidFill>
                  <a:srgbClr val="2A1A00"/>
                </a:solidFill>
                <a:latin typeface="Gill Sans MT" panose="020B0502020104020203" pitchFamily="34" charset="0"/>
              </a:rPr>
              <a:t>–</a:t>
            </a:r>
            <a:r>
              <a:rPr lang="en-US" sz="1800" b="0" i="0" u="none" strike="noStrike" baseline="0" dirty="0">
                <a:solidFill>
                  <a:srgbClr val="585858"/>
                </a:solidFill>
                <a:latin typeface="Gill Sans MT" panose="020B0502020104020203" pitchFamily="34" charset="0"/>
              </a:rPr>
              <a:t>memory-reference instructions: </a:t>
            </a:r>
            <a:r>
              <a:rPr lang="en-US" sz="1800" b="0" i="0" u="none" strike="noStrike" baseline="0" dirty="0" err="1">
                <a:solidFill>
                  <a:srgbClr val="585858"/>
                </a:solidFill>
                <a:latin typeface="Courier New" panose="02070309020205020404" pitchFamily="49" charset="0"/>
              </a:rPr>
              <a:t>lw</a:t>
            </a:r>
            <a:r>
              <a:rPr lang="en-US" sz="1800" b="0" i="0" u="none" strike="noStrike" baseline="0" dirty="0">
                <a:solidFill>
                  <a:srgbClr val="585858"/>
                </a:solidFill>
                <a:latin typeface="Courier New" panose="02070309020205020404" pitchFamily="49" charset="0"/>
              </a:rPr>
              <a:t>, </a:t>
            </a:r>
            <a:r>
              <a:rPr lang="en-US" sz="1800" b="0" i="0" u="none" strike="noStrike" baseline="0" dirty="0" err="1">
                <a:solidFill>
                  <a:srgbClr val="585858"/>
                </a:solidFill>
                <a:latin typeface="Courier New" panose="02070309020205020404" pitchFamily="49" charset="0"/>
              </a:rPr>
              <a:t>sw</a:t>
            </a:r>
            <a:endParaRPr lang="en-US" sz="1800" b="0" i="0" u="none" strike="noStrike" baseline="0" dirty="0">
              <a:solidFill>
                <a:srgbClr val="585858"/>
              </a:solidFill>
              <a:latin typeface="Courier New" panose="02070309020205020404" pitchFamily="49" charset="0"/>
            </a:endParaRPr>
          </a:p>
          <a:p>
            <a:r>
              <a:rPr lang="en-US" sz="1800" b="0" i="0" u="none" strike="noStrike" baseline="0" dirty="0">
                <a:solidFill>
                  <a:srgbClr val="2A1A00"/>
                </a:solidFill>
                <a:latin typeface="Gill Sans MT" panose="020B0502020104020203" pitchFamily="34" charset="0"/>
              </a:rPr>
              <a:t>–</a:t>
            </a:r>
            <a:r>
              <a:rPr lang="en-US" sz="1800" b="0" i="0" u="none" strike="noStrike" baseline="0" dirty="0">
                <a:solidFill>
                  <a:srgbClr val="585858"/>
                </a:solidFill>
                <a:latin typeface="Gill Sans MT" panose="020B0502020104020203" pitchFamily="34" charset="0"/>
              </a:rPr>
              <a:t>arithmetic-logical instructions: </a:t>
            </a:r>
            <a:r>
              <a:rPr lang="en-US" sz="1800" b="0" i="0" u="none" strike="noStrike" baseline="0" dirty="0">
                <a:solidFill>
                  <a:srgbClr val="585858"/>
                </a:solidFill>
                <a:latin typeface="Courier New" panose="02070309020205020404" pitchFamily="49" charset="0"/>
              </a:rPr>
              <a:t>add, sub, and, or, </a:t>
            </a:r>
            <a:r>
              <a:rPr lang="en-US" sz="1800" b="0" i="0" u="none" strike="noStrike" baseline="0" dirty="0" err="1">
                <a:solidFill>
                  <a:srgbClr val="585858"/>
                </a:solidFill>
                <a:latin typeface="Courier New" panose="02070309020205020404" pitchFamily="49" charset="0"/>
              </a:rPr>
              <a:t>slt</a:t>
            </a:r>
            <a:endParaRPr lang="en-US" sz="1800" b="0" i="0" u="none" strike="noStrike" baseline="0" dirty="0">
              <a:solidFill>
                <a:srgbClr val="585858"/>
              </a:solidFill>
              <a:latin typeface="Courier New" panose="02070309020205020404" pitchFamily="49" charset="0"/>
            </a:endParaRPr>
          </a:p>
          <a:p>
            <a:r>
              <a:rPr lang="en-US" sz="1800" b="0" i="0" u="none" strike="noStrike" baseline="0" dirty="0">
                <a:solidFill>
                  <a:srgbClr val="2A1A00"/>
                </a:solidFill>
                <a:latin typeface="Gill Sans MT" panose="020B0502020104020203" pitchFamily="34" charset="0"/>
              </a:rPr>
              <a:t>–</a:t>
            </a:r>
            <a:r>
              <a:rPr lang="en-US" sz="1800" b="0" i="0" u="none" strike="noStrike" baseline="0" dirty="0">
                <a:solidFill>
                  <a:srgbClr val="585858"/>
                </a:solidFill>
                <a:latin typeface="Gill Sans MT" panose="020B0502020104020203" pitchFamily="34" charset="0"/>
              </a:rPr>
              <a:t>control flow instructions: </a:t>
            </a:r>
            <a:r>
              <a:rPr lang="en-US" sz="1800" b="0" i="0" u="none" strike="noStrike" baseline="0" dirty="0" err="1">
                <a:solidFill>
                  <a:srgbClr val="585858"/>
                </a:solidFill>
                <a:latin typeface="Courier New" panose="02070309020205020404" pitchFamily="49" charset="0"/>
              </a:rPr>
              <a:t>beq</a:t>
            </a:r>
            <a:r>
              <a:rPr lang="en-US" sz="1800" b="0" i="0" u="none" strike="noStrike" baseline="0" dirty="0">
                <a:solidFill>
                  <a:srgbClr val="585858"/>
                </a:solidFill>
                <a:latin typeface="Courier New" panose="02070309020205020404" pitchFamily="49" charset="0"/>
              </a:rPr>
              <a:t>, j</a:t>
            </a:r>
          </a:p>
          <a:p>
            <a:r>
              <a:rPr lang="en-US" sz="1800" b="0" i="0" u="none" strike="noStrike" baseline="0" dirty="0">
                <a:solidFill>
                  <a:srgbClr val="000000"/>
                </a:solidFill>
                <a:latin typeface="Arial" panose="020B0604020202020204" pitchFamily="34" charset="0"/>
              </a:rPr>
              <a:t>•Generic Implementation:</a:t>
            </a:r>
          </a:p>
          <a:p>
            <a:r>
              <a:rPr lang="en-US" sz="1800" b="0" i="0" u="none" strike="noStrike" baseline="0" dirty="0">
                <a:solidFill>
                  <a:srgbClr val="2A1A00"/>
                </a:solidFill>
                <a:latin typeface="Gill Sans MT" panose="020B0502020104020203" pitchFamily="34" charset="0"/>
              </a:rPr>
              <a:t>–use the program counter (PC) to supply instruction address</a:t>
            </a:r>
          </a:p>
          <a:p>
            <a:r>
              <a:rPr lang="en-US" sz="1800" b="0" i="0" u="none" strike="noStrike" baseline="0" dirty="0">
                <a:solidFill>
                  <a:srgbClr val="2A1A00"/>
                </a:solidFill>
                <a:latin typeface="Gill Sans MT" panose="020B0502020104020203" pitchFamily="34" charset="0"/>
              </a:rPr>
              <a:t>–get the instruction from memory</a:t>
            </a:r>
          </a:p>
          <a:p>
            <a:r>
              <a:rPr lang="en-US" sz="1800" b="0" i="0" u="none" strike="noStrike" baseline="0" dirty="0">
                <a:solidFill>
                  <a:srgbClr val="2A1A00"/>
                </a:solidFill>
                <a:latin typeface="Gill Sans MT" panose="020B0502020104020203" pitchFamily="34" charset="0"/>
              </a:rPr>
              <a:t>–read registers</a:t>
            </a:r>
          </a:p>
          <a:p>
            <a:r>
              <a:rPr lang="en-US" sz="1800" b="0" i="0" u="none" strike="noStrike" baseline="0" dirty="0">
                <a:solidFill>
                  <a:srgbClr val="2A1A00"/>
                </a:solidFill>
                <a:latin typeface="Gill Sans MT" panose="020B0502020104020203" pitchFamily="34" charset="0"/>
              </a:rPr>
              <a:t>–use the instruction to decide exactly what to do</a:t>
            </a:r>
          </a:p>
          <a:p>
            <a:r>
              <a:rPr lang="en-US" sz="1800" b="0" i="0" u="none" strike="noStrike" baseline="0" dirty="0">
                <a:solidFill>
                  <a:srgbClr val="000000"/>
                </a:solidFill>
                <a:latin typeface="Arial" panose="020B0604020202020204" pitchFamily="34" charset="0"/>
              </a:rPr>
              <a:t>•</a:t>
            </a:r>
            <a:r>
              <a:rPr lang="en-US" sz="1800" b="0" i="0" u="none" strike="noStrike" baseline="0" dirty="0">
                <a:solidFill>
                  <a:srgbClr val="000000"/>
                </a:solidFill>
                <a:latin typeface="Gill Sans MT" panose="020B0502020104020203" pitchFamily="34" charset="0"/>
              </a:rPr>
              <a:t>All instructions use the ALU after reading the </a:t>
            </a:r>
            <a:r>
              <a:rPr lang="en-US" sz="1800" b="0" i="0" u="none" strike="noStrike" baseline="0" dirty="0" err="1">
                <a:solidFill>
                  <a:srgbClr val="000000"/>
                </a:solidFill>
                <a:latin typeface="Gill Sans MT" panose="020B0502020104020203" pitchFamily="34" charset="0"/>
              </a:rPr>
              <a:t>registersWhy</a:t>
            </a:r>
            <a:r>
              <a:rPr lang="en-US" sz="1800" b="0" i="0" u="none" strike="noStrike" baseline="0" dirty="0">
                <a:solidFill>
                  <a:srgbClr val="000000"/>
                </a:solidFill>
                <a:latin typeface="Gill Sans MT" panose="020B0502020104020203" pitchFamily="34" charset="0"/>
              </a:rPr>
              <a:t>? memory-reference? arithmetic? control flow?</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861249" y="963472"/>
            <a:ext cx="4156787" cy="4524315"/>
          </a:xfrm>
          <a:prstGeom prst="rect">
            <a:avLst/>
          </a:prstGeom>
          <a:noFill/>
        </p:spPr>
        <p:txBody>
          <a:bodyPr wrap="square" rtlCol="0">
            <a:spAutoFit/>
          </a:bodyPr>
          <a:lstStyle/>
          <a:p>
            <a:pPr algn="r" rtl="1"/>
            <a:r>
              <a:rPr lang="fa-IR" dirty="0"/>
              <a:t>•ما آماده‌ایم تا اجرای </a:t>
            </a:r>
            <a:r>
              <a:rPr lang="en-US" dirty="0"/>
              <a:t>MIPS Simplified </a:t>
            </a:r>
            <a:r>
              <a:rPr lang="fa-IR" dirty="0"/>
              <a:t>را بررسی کنیم که فقط شامل موارد زیر باشد:</a:t>
            </a:r>
          </a:p>
          <a:p>
            <a:pPr algn="r" rtl="1"/>
            <a:r>
              <a:rPr lang="fa-IR" dirty="0"/>
              <a:t>-دستورالعمل های مرجع حافظه: </a:t>
            </a:r>
            <a:r>
              <a:rPr lang="en-US" dirty="0" err="1"/>
              <a:t>lw</a:t>
            </a:r>
            <a:r>
              <a:rPr lang="en-US" dirty="0"/>
              <a:t>, </a:t>
            </a:r>
            <a:r>
              <a:rPr lang="en-US" dirty="0" err="1"/>
              <a:t>sw</a:t>
            </a:r>
            <a:endParaRPr lang="en-US" dirty="0"/>
          </a:p>
          <a:p>
            <a:pPr algn="r" rtl="1"/>
            <a:r>
              <a:rPr lang="en-US" dirty="0"/>
              <a:t>-</a:t>
            </a:r>
            <a:r>
              <a:rPr lang="fa-IR" dirty="0"/>
              <a:t>دستورالعمل های حسابی-منطقی: </a:t>
            </a:r>
            <a:r>
              <a:rPr lang="en-US" dirty="0"/>
              <a:t>add، sub، </a:t>
            </a:r>
            <a:r>
              <a:rPr lang="fa-IR" dirty="0"/>
              <a:t>و، یا، </a:t>
            </a:r>
            <a:r>
              <a:rPr lang="en-US" dirty="0" err="1"/>
              <a:t>slt</a:t>
            </a:r>
            <a:endParaRPr lang="en-US" dirty="0"/>
          </a:p>
          <a:p>
            <a:pPr algn="r" rtl="1"/>
            <a:r>
              <a:rPr lang="en-US" dirty="0"/>
              <a:t>-</a:t>
            </a:r>
            <a:r>
              <a:rPr lang="fa-IR" dirty="0"/>
              <a:t>دستورالعمل های جریان کنترل: </a:t>
            </a:r>
            <a:r>
              <a:rPr lang="en-US" dirty="0" err="1"/>
              <a:t>beq</a:t>
            </a:r>
            <a:r>
              <a:rPr lang="en-US" dirty="0"/>
              <a:t>، j</a:t>
            </a:r>
          </a:p>
          <a:p>
            <a:pPr algn="r" rtl="1"/>
            <a:r>
              <a:rPr lang="en-US" dirty="0"/>
              <a:t>•</a:t>
            </a:r>
            <a:r>
              <a:rPr lang="fa-IR" dirty="0"/>
              <a:t>اجرای عمومی:</a:t>
            </a:r>
          </a:p>
          <a:p>
            <a:pPr algn="r" rtl="1"/>
            <a:r>
              <a:rPr lang="fa-IR" dirty="0"/>
              <a:t>-از شمارنده برنامه (</a:t>
            </a:r>
            <a:r>
              <a:rPr lang="en-US" dirty="0"/>
              <a:t>PC) </a:t>
            </a:r>
            <a:r>
              <a:rPr lang="fa-IR" dirty="0"/>
              <a:t>برای ارائه آدرس دستورالعمل استفاده کنید</a:t>
            </a:r>
          </a:p>
          <a:p>
            <a:pPr algn="r" rtl="1"/>
            <a:r>
              <a:rPr lang="fa-IR" dirty="0"/>
              <a:t>-دستورالعمل را از حافظه دریافت کنید</a:t>
            </a:r>
          </a:p>
          <a:p>
            <a:pPr algn="r" rtl="1"/>
            <a:r>
              <a:rPr lang="fa-IR" dirty="0"/>
              <a:t>-خواندن رجیسترها</a:t>
            </a:r>
          </a:p>
          <a:p>
            <a:pPr algn="r" rtl="1"/>
            <a:r>
              <a:rPr lang="fa-IR" dirty="0"/>
              <a:t>-از دستورالعمل استفاده کنید تا دقیقا تصمیم بگیرید که چه کاری انجام دهید</a:t>
            </a:r>
          </a:p>
          <a:p>
            <a:pPr algn="r" rtl="1"/>
            <a:r>
              <a:rPr lang="fa-IR" dirty="0"/>
              <a:t>•همه دستورالعمل ها پس از خواندن ثبت ها از </a:t>
            </a:r>
            <a:r>
              <a:rPr lang="en-US" dirty="0"/>
              <a:t>ALU </a:t>
            </a:r>
            <a:r>
              <a:rPr lang="fa-IR" dirty="0"/>
              <a:t>استفاده می کنند چرا؟ حافظه مرجع؟ حسابی؟ کنترل جریان؟</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963472"/>
            <a:ext cx="0" cy="5213393"/>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640563" y="138513"/>
            <a:ext cx="457200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THE PROCESSOR: DATAPATH&amp; CONTROL </a:t>
            </a:r>
          </a:p>
          <a:p>
            <a:pPr algn="ctr" rtl="1"/>
            <a:r>
              <a:rPr lang="fa-IR" dirty="0"/>
              <a:t>پردازنده: </a:t>
            </a:r>
            <a:r>
              <a:rPr lang="en-US" dirty="0"/>
              <a:t>DATAPATH &amp; CONTROL</a:t>
            </a:r>
          </a:p>
        </p:txBody>
      </p:sp>
    </p:spTree>
    <p:extLst>
      <p:ext uri="{BB962C8B-B14F-4D97-AF65-F5344CB8AC3E}">
        <p14:creationId xmlns:p14="http://schemas.microsoft.com/office/powerpoint/2010/main" val="1715440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2547959-43F4-F533-79D9-99A9DAE9DADD}"/>
              </a:ext>
            </a:extLst>
          </p:cNvPr>
          <p:cNvSpPr txBox="1"/>
          <p:nvPr/>
        </p:nvSpPr>
        <p:spPr>
          <a:xfrm>
            <a:off x="2284499" y="110709"/>
            <a:ext cx="4572000" cy="523220"/>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DATAPATH EXECUTING SW</a:t>
            </a:r>
            <a:endParaRPr lang="en-US" sz="4000" dirty="0"/>
          </a:p>
        </p:txBody>
      </p:sp>
      <p:pic>
        <p:nvPicPr>
          <p:cNvPr id="4" name="Picture 3">
            <a:extLst>
              <a:ext uri="{FF2B5EF4-FFF2-40B4-BE49-F238E27FC236}">
                <a16:creationId xmlns:a16="http://schemas.microsoft.com/office/drawing/2014/main" id="{ED075566-D8BF-D249-99CD-833F30F0DEE7}"/>
              </a:ext>
            </a:extLst>
          </p:cNvPr>
          <p:cNvPicPr>
            <a:picLocks noChangeAspect="1"/>
          </p:cNvPicPr>
          <p:nvPr/>
        </p:nvPicPr>
        <p:blipFill>
          <a:blip r:embed="rId3"/>
          <a:stretch>
            <a:fillRect/>
          </a:stretch>
        </p:blipFill>
        <p:spPr>
          <a:xfrm>
            <a:off x="-15449" y="1173284"/>
            <a:ext cx="9159449" cy="4643758"/>
          </a:xfrm>
          <a:prstGeom prst="rect">
            <a:avLst/>
          </a:prstGeom>
        </p:spPr>
      </p:pic>
    </p:spTree>
    <p:extLst>
      <p:ext uri="{BB962C8B-B14F-4D97-AF65-F5344CB8AC3E}">
        <p14:creationId xmlns:p14="http://schemas.microsoft.com/office/powerpoint/2010/main" val="40755808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2547959-43F4-F533-79D9-99A9DAE9DADD}"/>
              </a:ext>
            </a:extLst>
          </p:cNvPr>
          <p:cNvSpPr txBox="1"/>
          <p:nvPr/>
        </p:nvSpPr>
        <p:spPr>
          <a:xfrm>
            <a:off x="2284499" y="110709"/>
            <a:ext cx="4572000" cy="523220"/>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DATAPATH EXECUTING BEQ</a:t>
            </a:r>
            <a:endParaRPr lang="en-US" sz="4000" dirty="0"/>
          </a:p>
        </p:txBody>
      </p:sp>
      <p:pic>
        <p:nvPicPr>
          <p:cNvPr id="3" name="Picture 2">
            <a:extLst>
              <a:ext uri="{FF2B5EF4-FFF2-40B4-BE49-F238E27FC236}">
                <a16:creationId xmlns:a16="http://schemas.microsoft.com/office/drawing/2014/main" id="{ABF30A2D-1FEB-0A10-DC21-E2A2616C6D84}"/>
              </a:ext>
            </a:extLst>
          </p:cNvPr>
          <p:cNvPicPr>
            <a:picLocks noChangeAspect="1"/>
          </p:cNvPicPr>
          <p:nvPr/>
        </p:nvPicPr>
        <p:blipFill>
          <a:blip r:embed="rId3"/>
          <a:stretch>
            <a:fillRect/>
          </a:stretch>
        </p:blipFill>
        <p:spPr>
          <a:xfrm>
            <a:off x="0" y="1243766"/>
            <a:ext cx="9144000" cy="4821132"/>
          </a:xfrm>
          <a:prstGeom prst="rect">
            <a:avLst/>
          </a:prstGeom>
        </p:spPr>
      </p:pic>
    </p:spTree>
    <p:extLst>
      <p:ext uri="{BB962C8B-B14F-4D97-AF65-F5344CB8AC3E}">
        <p14:creationId xmlns:p14="http://schemas.microsoft.com/office/powerpoint/2010/main" val="21985047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2547959-43F4-F533-79D9-99A9DAE9DADD}"/>
              </a:ext>
            </a:extLst>
          </p:cNvPr>
          <p:cNvSpPr txBox="1"/>
          <p:nvPr/>
        </p:nvSpPr>
        <p:spPr>
          <a:xfrm>
            <a:off x="2284499" y="110709"/>
            <a:ext cx="457200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CLASS WORK</a:t>
            </a:r>
          </a:p>
          <a:p>
            <a:pPr algn="ctr"/>
            <a:r>
              <a:rPr lang="en-US" sz="1800" b="0" i="0" u="none" strike="noStrike" baseline="0" dirty="0">
                <a:solidFill>
                  <a:srgbClr val="2A1A00"/>
                </a:solidFill>
                <a:latin typeface="Courier New" panose="02070309020205020404" pitchFamily="49" charset="0"/>
              </a:rPr>
              <a:t>ADD,LOAD,SLT, BEQ </a:t>
            </a:r>
            <a:endParaRPr lang="en-US" sz="4000" dirty="0"/>
          </a:p>
        </p:txBody>
      </p:sp>
      <p:pic>
        <p:nvPicPr>
          <p:cNvPr id="4" name="Picture 3">
            <a:extLst>
              <a:ext uri="{FF2B5EF4-FFF2-40B4-BE49-F238E27FC236}">
                <a16:creationId xmlns:a16="http://schemas.microsoft.com/office/drawing/2014/main" id="{C06E6C67-BF0B-1DE3-56D3-E73124BD6531}"/>
              </a:ext>
            </a:extLst>
          </p:cNvPr>
          <p:cNvPicPr>
            <a:picLocks noChangeAspect="1"/>
          </p:cNvPicPr>
          <p:nvPr/>
        </p:nvPicPr>
        <p:blipFill>
          <a:blip r:embed="rId3"/>
          <a:stretch>
            <a:fillRect/>
          </a:stretch>
        </p:blipFill>
        <p:spPr>
          <a:xfrm>
            <a:off x="15058" y="1420956"/>
            <a:ext cx="9128942" cy="4522644"/>
          </a:xfrm>
          <a:prstGeom prst="rect">
            <a:avLst/>
          </a:prstGeom>
        </p:spPr>
      </p:pic>
    </p:spTree>
    <p:extLst>
      <p:ext uri="{BB962C8B-B14F-4D97-AF65-F5344CB8AC3E}">
        <p14:creationId xmlns:p14="http://schemas.microsoft.com/office/powerpoint/2010/main" val="30175541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052427"/>
            <a:ext cx="4301411" cy="2308324"/>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rPr>
              <a:t>•Control unit takes input from</a:t>
            </a:r>
          </a:p>
          <a:p>
            <a:r>
              <a:rPr lang="en-US" sz="1800" b="0" i="0" u="none" strike="noStrike" baseline="0" dirty="0">
                <a:solidFill>
                  <a:srgbClr val="2A1A00"/>
                </a:solidFill>
                <a:latin typeface="Gill Sans MT" panose="020B0502020104020203" pitchFamily="34" charset="0"/>
              </a:rPr>
              <a:t>–the instruction opcode bits</a:t>
            </a:r>
          </a:p>
          <a:p>
            <a:endParaRPr lang="en-US" sz="1800" b="0" i="0" u="none" strike="noStrike" baseline="0" dirty="0">
              <a:solidFill>
                <a:srgbClr val="2A1A00"/>
              </a:solidFill>
              <a:latin typeface="Gill Sans MT" panose="020B0502020104020203" pitchFamily="34" charset="0"/>
            </a:endParaRPr>
          </a:p>
          <a:p>
            <a:r>
              <a:rPr lang="en-US" sz="1800" b="0" i="0" u="none" strike="noStrike" baseline="0" dirty="0">
                <a:solidFill>
                  <a:srgbClr val="2A1A00"/>
                </a:solidFill>
                <a:latin typeface="Arial" panose="020B0604020202020204" pitchFamily="34" charset="0"/>
              </a:rPr>
              <a:t>•Control unit generates</a:t>
            </a:r>
          </a:p>
          <a:p>
            <a:r>
              <a:rPr lang="en-US" sz="1800" b="0" i="0" u="none" strike="noStrike" baseline="0" dirty="0">
                <a:solidFill>
                  <a:srgbClr val="2A1A00"/>
                </a:solidFill>
                <a:latin typeface="Gill Sans MT" panose="020B0502020104020203" pitchFamily="34" charset="0"/>
              </a:rPr>
              <a:t>–ALU control input</a:t>
            </a:r>
          </a:p>
          <a:p>
            <a:r>
              <a:rPr lang="en-US" sz="1800" b="0" i="0" u="none" strike="noStrike" baseline="0" dirty="0">
                <a:solidFill>
                  <a:srgbClr val="2A1A00"/>
                </a:solidFill>
                <a:latin typeface="Gill Sans MT" panose="020B0502020104020203" pitchFamily="34" charset="0"/>
              </a:rPr>
              <a:t>–write enable (possibly, read enable also) signals for each storage element</a:t>
            </a:r>
          </a:p>
          <a:p>
            <a:r>
              <a:rPr lang="en-US" sz="1800" b="0" i="0" u="none" strike="noStrike" baseline="0" dirty="0">
                <a:solidFill>
                  <a:srgbClr val="2A1A00"/>
                </a:solidFill>
                <a:latin typeface="Gill Sans MT" panose="020B0502020104020203" pitchFamily="34" charset="0"/>
              </a:rPr>
              <a:t>–selector controls for each multiplexor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861249" y="1052427"/>
            <a:ext cx="4156787" cy="2308324"/>
          </a:xfrm>
          <a:prstGeom prst="rect">
            <a:avLst/>
          </a:prstGeom>
          <a:noFill/>
        </p:spPr>
        <p:txBody>
          <a:bodyPr wrap="square" rtlCol="0">
            <a:spAutoFit/>
          </a:bodyPr>
          <a:lstStyle/>
          <a:p>
            <a:pPr algn="r" rtl="1"/>
            <a:r>
              <a:rPr lang="fa-IR" dirty="0"/>
              <a:t>• واحد کنترل ورودی را از</a:t>
            </a:r>
          </a:p>
          <a:p>
            <a:pPr algn="r" rtl="1"/>
            <a:r>
              <a:rPr lang="fa-IR" dirty="0"/>
              <a:t>-بیت های کد عملیاتی</a:t>
            </a:r>
          </a:p>
          <a:p>
            <a:pPr algn="r" rtl="1"/>
            <a:endParaRPr lang="fa-IR" dirty="0"/>
          </a:p>
          <a:p>
            <a:pPr algn="r" rtl="1"/>
            <a:r>
              <a:rPr lang="fa-IR" dirty="0"/>
              <a:t>• واحد کنترل تولید می کند</a:t>
            </a:r>
          </a:p>
          <a:p>
            <a:pPr algn="r" rtl="1"/>
            <a:r>
              <a:rPr lang="fa-IR" dirty="0"/>
              <a:t>– ورودی کنترل </a:t>
            </a:r>
            <a:r>
              <a:rPr lang="en-US" dirty="0"/>
              <a:t>ALU</a:t>
            </a:r>
          </a:p>
          <a:p>
            <a:pPr algn="r" rtl="1"/>
            <a:r>
              <a:rPr lang="en-US" dirty="0"/>
              <a:t>– </a:t>
            </a:r>
            <a:r>
              <a:rPr lang="fa-IR" dirty="0"/>
              <a:t>نوشتن سیگنال‌های فعال (احتمالاً خواندن فعال) برای هر عنصر ذخیره‌سازی</a:t>
            </a:r>
          </a:p>
          <a:p>
            <a:pPr algn="r" rtl="1"/>
            <a:r>
              <a:rPr lang="fa-IR" dirty="0"/>
              <a:t>-کنترل های انتخابگر برای هر مالتی پلکسور</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0" cy="5115022"/>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CONTROL</a:t>
            </a:r>
            <a:endParaRPr lang="en-US" dirty="0"/>
          </a:p>
        </p:txBody>
      </p:sp>
    </p:spTree>
    <p:extLst>
      <p:ext uri="{BB962C8B-B14F-4D97-AF65-F5344CB8AC3E}">
        <p14:creationId xmlns:p14="http://schemas.microsoft.com/office/powerpoint/2010/main" val="17094450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052427"/>
            <a:ext cx="4301411" cy="3416320"/>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Plan to control ALU: main control sends a 2-bit </a:t>
            </a:r>
            <a:r>
              <a:rPr lang="en-US" sz="1800" b="0" i="0" u="none" strike="noStrike" baseline="0" dirty="0" err="1">
                <a:solidFill>
                  <a:srgbClr val="585858"/>
                </a:solidFill>
                <a:latin typeface="Gill Sans MT" panose="020B0502020104020203" pitchFamily="34" charset="0"/>
              </a:rPr>
              <a:t>ALUOpcontrol</a:t>
            </a:r>
            <a:r>
              <a:rPr lang="en-US" sz="1800" b="0" i="0" u="none" strike="noStrike" baseline="0" dirty="0">
                <a:solidFill>
                  <a:srgbClr val="585858"/>
                </a:solidFill>
                <a:latin typeface="Gill Sans MT" panose="020B0502020104020203" pitchFamily="34" charset="0"/>
              </a:rPr>
              <a:t> field to the ALU control. Based on </a:t>
            </a:r>
            <a:r>
              <a:rPr lang="en-US" sz="1800" b="0" i="0" u="none" strike="noStrike" baseline="0" dirty="0" err="1">
                <a:solidFill>
                  <a:srgbClr val="585858"/>
                </a:solidFill>
                <a:latin typeface="Gill Sans MT" panose="020B0502020104020203" pitchFamily="34" charset="0"/>
              </a:rPr>
              <a:t>ALUOpand</a:t>
            </a:r>
            <a:r>
              <a:rPr lang="en-US" sz="1800" b="0" i="0" u="none" strike="noStrike" baseline="0" dirty="0">
                <a:solidFill>
                  <a:srgbClr val="585858"/>
                </a:solidFill>
                <a:latin typeface="Gill Sans MT" panose="020B0502020104020203" pitchFamily="34" charset="0"/>
              </a:rPr>
              <a:t> </a:t>
            </a:r>
            <a:r>
              <a:rPr lang="en-US" sz="1800" b="0" i="0" u="none" strike="noStrike" baseline="0" dirty="0" err="1">
                <a:solidFill>
                  <a:srgbClr val="585858"/>
                </a:solidFill>
                <a:latin typeface="Gill Sans MT" panose="020B0502020104020203" pitchFamily="34" charset="0"/>
              </a:rPr>
              <a:t>functfield</a:t>
            </a:r>
            <a:r>
              <a:rPr lang="en-US" sz="1800" b="0" i="0" u="none" strike="noStrike" baseline="0" dirty="0">
                <a:solidFill>
                  <a:srgbClr val="585858"/>
                </a:solidFill>
                <a:latin typeface="Gill Sans MT" panose="020B0502020104020203" pitchFamily="34" charset="0"/>
              </a:rPr>
              <a:t> of instruction the ALU control generates the 3-bit ALU control field</a:t>
            </a:r>
          </a:p>
          <a:p>
            <a:r>
              <a:rPr lang="en-US" sz="1800" b="0" i="0" u="none" strike="noStrike" baseline="0" dirty="0">
                <a:solidFill>
                  <a:srgbClr val="2A1A00"/>
                </a:solidFill>
                <a:latin typeface="Arial" panose="020B0604020202020204" pitchFamily="34" charset="0"/>
              </a:rPr>
              <a:t>•ALU must perform</a:t>
            </a:r>
          </a:p>
          <a:p>
            <a:r>
              <a:rPr lang="en-US" sz="1800" b="0" i="0" u="none" strike="noStrike" baseline="0" dirty="0">
                <a:solidFill>
                  <a:srgbClr val="2A1A00"/>
                </a:solidFill>
                <a:latin typeface="Gill Sans MT" panose="020B0502020104020203" pitchFamily="34" charset="0"/>
              </a:rPr>
              <a:t>–</a:t>
            </a:r>
            <a:r>
              <a:rPr lang="en-US" sz="1800" b="0" i="1" u="none" strike="noStrike" baseline="0" dirty="0" err="1">
                <a:solidFill>
                  <a:srgbClr val="585858"/>
                </a:solidFill>
                <a:latin typeface="Gill Sans MT" panose="020B0502020104020203" pitchFamily="34" charset="0"/>
              </a:rPr>
              <a:t>add</a:t>
            </a:r>
            <a:r>
              <a:rPr lang="en-US" sz="1800" b="0" i="0" u="none" strike="noStrike" baseline="0" dirty="0" err="1">
                <a:solidFill>
                  <a:srgbClr val="585858"/>
                </a:solidFill>
                <a:latin typeface="Gill Sans MT" panose="020B0502020104020203" pitchFamily="34" charset="0"/>
              </a:rPr>
              <a:t>for</a:t>
            </a:r>
            <a:r>
              <a:rPr lang="en-US" sz="1800" b="0" i="0" u="none" strike="noStrike" baseline="0" dirty="0">
                <a:solidFill>
                  <a:srgbClr val="585858"/>
                </a:solidFill>
                <a:latin typeface="Gill Sans MT" panose="020B0502020104020203" pitchFamily="34" charset="0"/>
              </a:rPr>
              <a:t> load/stores (ALUOp00)</a:t>
            </a:r>
          </a:p>
          <a:p>
            <a:r>
              <a:rPr lang="en-US" sz="1800" b="0" i="0" u="none" strike="noStrike" baseline="0" dirty="0">
                <a:solidFill>
                  <a:srgbClr val="2A1A00"/>
                </a:solidFill>
                <a:latin typeface="Gill Sans MT" panose="020B0502020104020203" pitchFamily="34" charset="0"/>
              </a:rPr>
              <a:t>–</a:t>
            </a:r>
            <a:r>
              <a:rPr lang="en-US" sz="1800" b="0" i="1" u="none" strike="noStrike" baseline="0" dirty="0" err="1">
                <a:solidFill>
                  <a:srgbClr val="585858"/>
                </a:solidFill>
                <a:latin typeface="Gill Sans MT" panose="020B0502020104020203" pitchFamily="34" charset="0"/>
              </a:rPr>
              <a:t>sub</a:t>
            </a:r>
            <a:r>
              <a:rPr lang="en-US" sz="1800" b="0" i="0" u="none" strike="noStrike" baseline="0" dirty="0" err="1">
                <a:solidFill>
                  <a:srgbClr val="585858"/>
                </a:solidFill>
                <a:latin typeface="Gill Sans MT" panose="020B0502020104020203" pitchFamily="34" charset="0"/>
              </a:rPr>
              <a:t>for</a:t>
            </a:r>
            <a:r>
              <a:rPr lang="en-US" sz="1800" b="0" i="0" u="none" strike="noStrike" baseline="0" dirty="0">
                <a:solidFill>
                  <a:srgbClr val="585858"/>
                </a:solidFill>
                <a:latin typeface="Gill Sans MT" panose="020B0502020104020203" pitchFamily="34" charset="0"/>
              </a:rPr>
              <a:t> branches (ALUOp01)</a:t>
            </a:r>
          </a:p>
          <a:p>
            <a:r>
              <a:rPr lang="en-US" sz="1800" b="0" i="0" u="none" strike="noStrike" baseline="0" dirty="0">
                <a:solidFill>
                  <a:srgbClr val="2A1A00"/>
                </a:solidFill>
                <a:latin typeface="Gill Sans MT" panose="020B0502020104020203" pitchFamily="34" charset="0"/>
              </a:rPr>
              <a:t>–</a:t>
            </a:r>
            <a:r>
              <a:rPr lang="en-US" sz="1800" b="0" i="0" u="none" strike="noStrike" baseline="0" dirty="0">
                <a:solidFill>
                  <a:srgbClr val="585858"/>
                </a:solidFill>
                <a:latin typeface="Gill Sans MT" panose="020B0502020104020203" pitchFamily="34" charset="0"/>
              </a:rPr>
              <a:t>one of </a:t>
            </a:r>
            <a:r>
              <a:rPr lang="en-US" sz="1800" b="0" i="1" u="none" strike="noStrike" baseline="0" dirty="0">
                <a:solidFill>
                  <a:srgbClr val="585858"/>
                </a:solidFill>
                <a:latin typeface="Gill Sans MT" panose="020B0502020104020203" pitchFamily="34" charset="0"/>
              </a:rPr>
              <a:t>and</a:t>
            </a:r>
            <a:r>
              <a:rPr lang="en-US" sz="1800" b="0" i="0" u="none" strike="noStrike" baseline="0" dirty="0">
                <a:solidFill>
                  <a:srgbClr val="585858"/>
                </a:solidFill>
                <a:latin typeface="Gill Sans MT" panose="020B0502020104020203" pitchFamily="34" charset="0"/>
              </a:rPr>
              <a:t>, </a:t>
            </a:r>
            <a:r>
              <a:rPr lang="en-US" sz="1800" b="0" i="1" u="none" strike="noStrike" baseline="0" dirty="0">
                <a:solidFill>
                  <a:srgbClr val="585858"/>
                </a:solidFill>
                <a:latin typeface="Gill Sans MT" panose="020B0502020104020203" pitchFamily="34" charset="0"/>
              </a:rPr>
              <a:t>or</a:t>
            </a:r>
            <a:r>
              <a:rPr lang="en-US" sz="1800" b="0" i="0" u="none" strike="noStrike" baseline="0" dirty="0">
                <a:solidFill>
                  <a:srgbClr val="585858"/>
                </a:solidFill>
                <a:latin typeface="Gill Sans MT" panose="020B0502020104020203" pitchFamily="34" charset="0"/>
              </a:rPr>
              <a:t>, </a:t>
            </a:r>
            <a:r>
              <a:rPr lang="en-US" sz="1800" b="0" i="1" u="none" strike="noStrike" baseline="0" dirty="0">
                <a:solidFill>
                  <a:srgbClr val="585858"/>
                </a:solidFill>
                <a:latin typeface="Gill Sans MT" panose="020B0502020104020203" pitchFamily="34" charset="0"/>
              </a:rPr>
              <a:t>add</a:t>
            </a:r>
            <a:r>
              <a:rPr lang="en-US" sz="1800" b="0" i="0" u="none" strike="noStrike" baseline="0" dirty="0">
                <a:solidFill>
                  <a:srgbClr val="585858"/>
                </a:solidFill>
                <a:latin typeface="Gill Sans MT" panose="020B0502020104020203" pitchFamily="34" charset="0"/>
              </a:rPr>
              <a:t>, </a:t>
            </a:r>
            <a:r>
              <a:rPr lang="en-US" sz="1800" b="0" i="1" u="none" strike="noStrike" baseline="0" dirty="0">
                <a:solidFill>
                  <a:srgbClr val="585858"/>
                </a:solidFill>
                <a:latin typeface="Gill Sans MT" panose="020B0502020104020203" pitchFamily="34" charset="0"/>
              </a:rPr>
              <a:t>sub</a:t>
            </a:r>
            <a:r>
              <a:rPr lang="en-US" sz="1800" b="0" i="0" u="none" strike="noStrike" baseline="0" dirty="0">
                <a:solidFill>
                  <a:srgbClr val="585858"/>
                </a:solidFill>
                <a:latin typeface="Gill Sans MT" panose="020B0502020104020203" pitchFamily="34" charset="0"/>
              </a:rPr>
              <a:t>, </a:t>
            </a:r>
            <a:r>
              <a:rPr lang="en-US" sz="1800" b="0" i="1" u="none" strike="noStrike" baseline="0" dirty="0" err="1">
                <a:solidFill>
                  <a:srgbClr val="585858"/>
                </a:solidFill>
                <a:latin typeface="Gill Sans MT" panose="020B0502020104020203" pitchFamily="34" charset="0"/>
              </a:rPr>
              <a:t>slt</a:t>
            </a:r>
            <a:r>
              <a:rPr lang="en-US" sz="1800" b="0" i="0" u="none" strike="noStrike" baseline="0" dirty="0" err="1">
                <a:solidFill>
                  <a:srgbClr val="585858"/>
                </a:solidFill>
                <a:latin typeface="Gill Sans MT" panose="020B0502020104020203" pitchFamily="34" charset="0"/>
              </a:rPr>
              <a:t>for</a:t>
            </a:r>
            <a:r>
              <a:rPr lang="en-US" sz="1800" b="0" i="0" u="none" strike="noStrike" baseline="0" dirty="0">
                <a:solidFill>
                  <a:srgbClr val="585858"/>
                </a:solidFill>
                <a:latin typeface="Gill Sans MT" panose="020B0502020104020203" pitchFamily="34" charset="0"/>
              </a:rPr>
              <a:t> R-type instructions, depending on the instruction’s6-bit </a:t>
            </a:r>
            <a:r>
              <a:rPr lang="en-US" sz="1800" b="0" i="0" u="none" strike="noStrike" baseline="0" dirty="0" err="1">
                <a:solidFill>
                  <a:srgbClr val="585858"/>
                </a:solidFill>
                <a:latin typeface="Gill Sans MT" panose="020B0502020104020203" pitchFamily="34" charset="0"/>
              </a:rPr>
              <a:t>functfield</a:t>
            </a:r>
            <a:r>
              <a:rPr lang="en-US" sz="1800" b="0" i="0" u="none" strike="noStrike" baseline="0" dirty="0">
                <a:solidFill>
                  <a:srgbClr val="585858"/>
                </a:solidFill>
                <a:latin typeface="Gill Sans MT" panose="020B0502020104020203" pitchFamily="34" charset="0"/>
              </a:rPr>
              <a:t> (ALUOp10)</a:t>
            </a:r>
          </a:p>
          <a:p>
            <a:endParaRPr lang="en-US" sz="1800" b="0" i="0" u="none" strike="noStrike" baseline="0" dirty="0">
              <a:solidFill>
                <a:srgbClr val="585858"/>
              </a:solidFill>
              <a:latin typeface="Gill Sans MT" panose="020B0502020104020203" pitchFamily="34" charset="0"/>
            </a:endParaRPr>
          </a:p>
        </p:txBody>
      </p:sp>
      <p:sp>
        <p:nvSpPr>
          <p:cNvPr id="16" name="TextBox 15">
            <a:extLst>
              <a:ext uri="{FF2B5EF4-FFF2-40B4-BE49-F238E27FC236}">
                <a16:creationId xmlns:a16="http://schemas.microsoft.com/office/drawing/2014/main" id="{5CB9B678-AB3A-62F2-1D65-8209B1EC6292}"/>
              </a:ext>
            </a:extLst>
          </p:cNvPr>
          <p:cNvSpPr txBox="1"/>
          <p:nvPr/>
        </p:nvSpPr>
        <p:spPr>
          <a:xfrm>
            <a:off x="4861249" y="1052427"/>
            <a:ext cx="4156787" cy="2862322"/>
          </a:xfrm>
          <a:prstGeom prst="rect">
            <a:avLst/>
          </a:prstGeom>
          <a:noFill/>
        </p:spPr>
        <p:txBody>
          <a:bodyPr wrap="square" rtlCol="0">
            <a:spAutoFit/>
          </a:bodyPr>
          <a:lstStyle/>
          <a:p>
            <a:pPr algn="r" rtl="1"/>
            <a:r>
              <a:rPr lang="fa-IR" dirty="0"/>
              <a:t>•برنامه کنترل </a:t>
            </a:r>
            <a:r>
              <a:rPr lang="en-US" dirty="0"/>
              <a:t>ALU: </a:t>
            </a:r>
            <a:r>
              <a:rPr lang="fa-IR" dirty="0"/>
              <a:t>کنترل اصلی یک فیلد </a:t>
            </a:r>
            <a:r>
              <a:rPr lang="en-US" dirty="0" err="1"/>
              <a:t>ALUOpcontrol</a:t>
            </a:r>
            <a:r>
              <a:rPr lang="en-US" dirty="0"/>
              <a:t> 2 </a:t>
            </a:r>
            <a:r>
              <a:rPr lang="fa-IR" dirty="0"/>
              <a:t>بیتی را به کنترل </a:t>
            </a:r>
            <a:r>
              <a:rPr lang="en-US" dirty="0"/>
              <a:t>ALU </a:t>
            </a:r>
            <a:r>
              <a:rPr lang="fa-IR" dirty="0"/>
              <a:t>ارسال می کند. بر اساس دستورات فیلد تابع </a:t>
            </a:r>
            <a:r>
              <a:rPr lang="en-US" dirty="0" err="1"/>
              <a:t>ALUOpand</a:t>
            </a:r>
            <a:r>
              <a:rPr lang="en-US" dirty="0"/>
              <a:t>، </a:t>
            </a:r>
            <a:r>
              <a:rPr lang="fa-IR" dirty="0"/>
              <a:t>کنترل </a:t>
            </a:r>
            <a:r>
              <a:rPr lang="en-US" dirty="0"/>
              <a:t>ALU، </a:t>
            </a:r>
            <a:r>
              <a:rPr lang="fa-IR" dirty="0"/>
              <a:t>فیلد کنترل 3 بیتی </a:t>
            </a:r>
            <a:r>
              <a:rPr lang="en-US" dirty="0"/>
              <a:t>ALU </a:t>
            </a:r>
            <a:r>
              <a:rPr lang="fa-IR" dirty="0"/>
              <a:t>را تولید می کند.</a:t>
            </a:r>
          </a:p>
          <a:p>
            <a:pPr algn="r" rtl="1"/>
            <a:r>
              <a:rPr lang="fa-IR" dirty="0"/>
              <a:t>•</a:t>
            </a:r>
            <a:r>
              <a:rPr lang="en-US" dirty="0"/>
              <a:t>ALU </a:t>
            </a:r>
            <a:r>
              <a:rPr lang="fa-IR" dirty="0"/>
              <a:t>باید انجام دهد</a:t>
            </a:r>
          </a:p>
          <a:p>
            <a:pPr algn="r" rtl="1"/>
            <a:r>
              <a:rPr lang="fa-IR" dirty="0"/>
              <a:t>–</a:t>
            </a:r>
            <a:r>
              <a:rPr lang="en-US" dirty="0" err="1"/>
              <a:t>addfor</a:t>
            </a:r>
            <a:r>
              <a:rPr lang="en-US" dirty="0"/>
              <a:t> load/stores (ALUOp00)</a:t>
            </a:r>
          </a:p>
          <a:p>
            <a:pPr algn="r" rtl="1"/>
            <a:r>
              <a:rPr lang="en-US" dirty="0"/>
              <a:t>– </a:t>
            </a:r>
            <a:r>
              <a:rPr lang="fa-IR" dirty="0"/>
              <a:t>زیر شاخه ها (</a:t>
            </a:r>
            <a:r>
              <a:rPr lang="en-US" dirty="0"/>
              <a:t>ALUOp01)</a:t>
            </a:r>
          </a:p>
          <a:p>
            <a:pPr algn="r" rtl="1"/>
            <a:r>
              <a:rPr lang="en-US" dirty="0"/>
              <a:t>- </a:t>
            </a:r>
            <a:r>
              <a:rPr lang="fa-IR" dirty="0"/>
              <a:t>بسته به فیلد تابع 6 بیتی دستورالعمل، یکی از و، یا، اضافه کردن، زیر، </a:t>
            </a:r>
            <a:r>
              <a:rPr lang="en-US" dirty="0" err="1"/>
              <a:t>slt</a:t>
            </a:r>
            <a:r>
              <a:rPr lang="en-US" dirty="0"/>
              <a:t> </a:t>
            </a:r>
            <a:r>
              <a:rPr lang="fa-IR" dirty="0"/>
              <a:t>برای دستورالعمل های نوع </a:t>
            </a:r>
            <a:r>
              <a:rPr lang="en-US" dirty="0"/>
              <a:t>R (ALUOp10)</a:t>
            </a:r>
            <a:endParaRPr lang="fa-IR"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0" cy="5115022"/>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ALU CONTROL</a:t>
            </a:r>
            <a:endParaRPr lang="en-US" dirty="0"/>
          </a:p>
        </p:txBody>
      </p:sp>
      <p:pic>
        <p:nvPicPr>
          <p:cNvPr id="3" name="Picture 2">
            <a:extLst>
              <a:ext uri="{FF2B5EF4-FFF2-40B4-BE49-F238E27FC236}">
                <a16:creationId xmlns:a16="http://schemas.microsoft.com/office/drawing/2014/main" id="{ADF02B72-8C31-B06C-69BA-2BC5DFA53AE0}"/>
              </a:ext>
            </a:extLst>
          </p:cNvPr>
          <p:cNvPicPr>
            <a:picLocks noChangeAspect="1"/>
          </p:cNvPicPr>
          <p:nvPr/>
        </p:nvPicPr>
        <p:blipFill>
          <a:blip r:embed="rId3"/>
          <a:stretch>
            <a:fillRect/>
          </a:stretch>
        </p:blipFill>
        <p:spPr>
          <a:xfrm>
            <a:off x="4427375" y="4264296"/>
            <a:ext cx="3711262" cy="2491956"/>
          </a:xfrm>
          <a:prstGeom prst="rect">
            <a:avLst/>
          </a:prstGeom>
        </p:spPr>
      </p:pic>
      <p:pic>
        <p:nvPicPr>
          <p:cNvPr id="5" name="Picture 4">
            <a:extLst>
              <a:ext uri="{FF2B5EF4-FFF2-40B4-BE49-F238E27FC236}">
                <a16:creationId xmlns:a16="http://schemas.microsoft.com/office/drawing/2014/main" id="{D8931892-A998-ADF1-6050-A1C0E82996F1}"/>
              </a:ext>
            </a:extLst>
          </p:cNvPr>
          <p:cNvPicPr>
            <a:picLocks noChangeAspect="1"/>
          </p:cNvPicPr>
          <p:nvPr/>
        </p:nvPicPr>
        <p:blipFill>
          <a:blip r:embed="rId4"/>
          <a:stretch>
            <a:fillRect/>
          </a:stretch>
        </p:blipFill>
        <p:spPr>
          <a:xfrm>
            <a:off x="1085893" y="4321451"/>
            <a:ext cx="2568163" cy="2377646"/>
          </a:xfrm>
          <a:prstGeom prst="rect">
            <a:avLst/>
          </a:prstGeom>
        </p:spPr>
      </p:pic>
    </p:spTree>
    <p:extLst>
      <p:ext uri="{BB962C8B-B14F-4D97-AF65-F5344CB8AC3E}">
        <p14:creationId xmlns:p14="http://schemas.microsoft.com/office/powerpoint/2010/main" val="28599074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SETTING ALU CONTROL BITS</a:t>
            </a:r>
            <a:endParaRPr lang="en-US" dirty="0"/>
          </a:p>
        </p:txBody>
      </p:sp>
      <p:pic>
        <p:nvPicPr>
          <p:cNvPr id="3" name="Picture 2">
            <a:extLst>
              <a:ext uri="{FF2B5EF4-FFF2-40B4-BE49-F238E27FC236}">
                <a16:creationId xmlns:a16="http://schemas.microsoft.com/office/drawing/2014/main" id="{B7A92EDE-560E-BACC-9508-C8B1285F1C1E}"/>
              </a:ext>
            </a:extLst>
          </p:cNvPr>
          <p:cNvPicPr>
            <a:picLocks noChangeAspect="1"/>
          </p:cNvPicPr>
          <p:nvPr/>
        </p:nvPicPr>
        <p:blipFill>
          <a:blip r:embed="rId3"/>
          <a:stretch>
            <a:fillRect/>
          </a:stretch>
        </p:blipFill>
        <p:spPr>
          <a:xfrm>
            <a:off x="485192" y="773200"/>
            <a:ext cx="8276253" cy="5930352"/>
          </a:xfrm>
          <a:prstGeom prst="rect">
            <a:avLst/>
          </a:prstGeom>
        </p:spPr>
      </p:pic>
    </p:spTree>
    <p:extLst>
      <p:ext uri="{BB962C8B-B14F-4D97-AF65-F5344CB8AC3E}">
        <p14:creationId xmlns:p14="http://schemas.microsoft.com/office/powerpoint/2010/main" val="3414445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052427"/>
            <a:ext cx="4301411" cy="3693319"/>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rPr>
              <a:t>•Observations about MIPS instruction format</a:t>
            </a:r>
          </a:p>
          <a:p>
            <a:r>
              <a:rPr lang="en-US" sz="1800" b="0" i="0" u="none" strike="noStrike" baseline="0" dirty="0">
                <a:solidFill>
                  <a:srgbClr val="2A1A00"/>
                </a:solidFill>
                <a:latin typeface="Gill Sans MT" panose="020B0502020104020203" pitchFamily="34" charset="0"/>
              </a:rPr>
              <a:t>–opcode is always in bits 31-26</a:t>
            </a:r>
          </a:p>
          <a:p>
            <a:r>
              <a:rPr lang="en-US" sz="1800" b="0" i="0" u="none" strike="noStrike" baseline="0" dirty="0">
                <a:solidFill>
                  <a:srgbClr val="2A1A00"/>
                </a:solidFill>
                <a:latin typeface="Gill Sans MT" panose="020B0502020104020203" pitchFamily="34" charset="0"/>
              </a:rPr>
              <a:t>–</a:t>
            </a:r>
            <a:r>
              <a:rPr lang="en-US" sz="1800" b="0" i="0" u="none" strike="noStrike" baseline="0" dirty="0">
                <a:solidFill>
                  <a:srgbClr val="585858"/>
                </a:solidFill>
                <a:latin typeface="Gill Sans MT" panose="020B0502020104020203" pitchFamily="34" charset="0"/>
              </a:rPr>
              <a:t>two registers to be read are always </a:t>
            </a:r>
            <a:r>
              <a:rPr lang="en-US" sz="1800" b="0" i="0" u="none" strike="noStrike" baseline="0" dirty="0" err="1">
                <a:solidFill>
                  <a:srgbClr val="585858"/>
                </a:solidFill>
                <a:latin typeface="Gill Sans MT" panose="020B0502020104020203" pitchFamily="34" charset="0"/>
              </a:rPr>
              <a:t>rs</a:t>
            </a:r>
            <a:r>
              <a:rPr lang="en-US" sz="1800" b="0" i="0" u="none" strike="noStrike" baseline="0" dirty="0">
                <a:solidFill>
                  <a:srgbClr val="585858"/>
                </a:solidFill>
                <a:latin typeface="Gill Sans MT" panose="020B0502020104020203" pitchFamily="34" charset="0"/>
              </a:rPr>
              <a:t> (bits 25-21) and rt (bits 20-16)</a:t>
            </a:r>
          </a:p>
          <a:p>
            <a:r>
              <a:rPr lang="en-US" sz="1800" b="0" i="0" u="none" strike="noStrike" baseline="0" dirty="0">
                <a:solidFill>
                  <a:srgbClr val="2A1A00"/>
                </a:solidFill>
                <a:latin typeface="Gill Sans MT" panose="020B0502020104020203" pitchFamily="34" charset="0"/>
              </a:rPr>
              <a:t>–base register for load/stores is always </a:t>
            </a:r>
            <a:r>
              <a:rPr lang="en-US" sz="1800" b="0" i="0" u="none" strike="noStrike" baseline="0" dirty="0" err="1">
                <a:solidFill>
                  <a:srgbClr val="2A1A00"/>
                </a:solidFill>
                <a:latin typeface="Gill Sans MT" panose="020B0502020104020203" pitchFamily="34" charset="0"/>
              </a:rPr>
              <a:t>rs</a:t>
            </a:r>
            <a:r>
              <a:rPr lang="en-US" sz="1800" b="0" i="0" u="none" strike="noStrike" baseline="0" dirty="0">
                <a:solidFill>
                  <a:srgbClr val="2A1A00"/>
                </a:solidFill>
                <a:latin typeface="Gill Sans MT" panose="020B0502020104020203" pitchFamily="34" charset="0"/>
              </a:rPr>
              <a:t> (bits 25-21)</a:t>
            </a:r>
          </a:p>
          <a:p>
            <a:r>
              <a:rPr lang="en-US" sz="1800" b="0" i="0" u="none" strike="noStrike" baseline="0" dirty="0">
                <a:solidFill>
                  <a:srgbClr val="2A1A00"/>
                </a:solidFill>
                <a:latin typeface="Gill Sans MT" panose="020B0502020104020203" pitchFamily="34" charset="0"/>
              </a:rPr>
              <a:t>–16-bit offset for branch equal and load/store is always bits 15-0</a:t>
            </a:r>
          </a:p>
          <a:p>
            <a:r>
              <a:rPr lang="en-US" sz="1800" b="0" i="0" u="none" strike="noStrike" baseline="0" dirty="0">
                <a:solidFill>
                  <a:srgbClr val="2A1A00"/>
                </a:solidFill>
                <a:latin typeface="Gill Sans MT" panose="020B0502020104020203" pitchFamily="34" charset="0"/>
              </a:rPr>
              <a:t>–</a:t>
            </a:r>
            <a:r>
              <a:rPr lang="en-US" sz="1800" b="0" i="0" u="none" strike="noStrike" baseline="0" dirty="0">
                <a:solidFill>
                  <a:srgbClr val="585858"/>
                </a:solidFill>
                <a:latin typeface="Gill Sans MT" panose="020B0502020104020203" pitchFamily="34" charset="0"/>
              </a:rPr>
              <a:t>destination register for loads is in bits 20-16 (rt) while for R-type instructions it is in bits 15-11 (</a:t>
            </a:r>
            <a:r>
              <a:rPr lang="en-US" sz="1800" b="0" i="0" u="none" strike="noStrike" baseline="0" dirty="0" err="1">
                <a:solidFill>
                  <a:srgbClr val="585858"/>
                </a:solidFill>
                <a:latin typeface="Gill Sans MT" panose="020B0502020104020203" pitchFamily="34" charset="0"/>
              </a:rPr>
              <a:t>rd</a:t>
            </a:r>
            <a:r>
              <a:rPr lang="en-US" sz="1800" b="0" i="0" u="none" strike="noStrike" baseline="0" dirty="0">
                <a:solidFill>
                  <a:srgbClr val="585858"/>
                </a:solidFill>
                <a:latin typeface="Gill Sans MT" panose="020B0502020104020203" pitchFamily="34" charset="0"/>
              </a:rPr>
              <a:t>) (</a:t>
            </a:r>
            <a:r>
              <a:rPr lang="en-US" sz="1800" b="0" i="1" u="none" strike="noStrike" baseline="0" dirty="0">
                <a:solidFill>
                  <a:srgbClr val="585858"/>
                </a:solidFill>
                <a:latin typeface="Gill Sans MT" panose="020B0502020104020203" pitchFamily="34" charset="0"/>
              </a:rPr>
              <a:t>will require multiplexor to select</a:t>
            </a:r>
            <a:endParaRPr lang="en-US" sz="1800" b="0" i="0" u="none" strike="noStrike" baseline="0" dirty="0">
              <a:solidFill>
                <a:srgbClr val="000000"/>
              </a:solidFill>
              <a:latin typeface="Arial" panose="020B0604020202020204" pitchFamily="34" charset="0"/>
            </a:endParaRPr>
          </a:p>
        </p:txBody>
      </p:sp>
      <p:sp>
        <p:nvSpPr>
          <p:cNvPr id="16" name="TextBox 15">
            <a:extLst>
              <a:ext uri="{FF2B5EF4-FFF2-40B4-BE49-F238E27FC236}">
                <a16:creationId xmlns:a16="http://schemas.microsoft.com/office/drawing/2014/main" id="{5CB9B678-AB3A-62F2-1D65-8209B1EC6292}"/>
              </a:ext>
            </a:extLst>
          </p:cNvPr>
          <p:cNvSpPr txBox="1"/>
          <p:nvPr/>
        </p:nvSpPr>
        <p:spPr>
          <a:xfrm>
            <a:off x="4861249" y="1052427"/>
            <a:ext cx="4156787" cy="3416320"/>
          </a:xfrm>
          <a:prstGeom prst="rect">
            <a:avLst/>
          </a:prstGeom>
          <a:noFill/>
        </p:spPr>
        <p:txBody>
          <a:bodyPr wrap="square" rtlCol="0">
            <a:spAutoFit/>
          </a:bodyPr>
          <a:lstStyle/>
          <a:p>
            <a:pPr algn="r" rtl="1"/>
            <a:r>
              <a:rPr lang="fa-IR" dirty="0"/>
              <a:t>• مشاهدات در مورد فرمت دستورالعمل </a:t>
            </a:r>
            <a:r>
              <a:rPr lang="en-US" dirty="0"/>
              <a:t>MIPS</a:t>
            </a:r>
          </a:p>
          <a:p>
            <a:pPr algn="r" rtl="1"/>
            <a:r>
              <a:rPr lang="en-US" dirty="0"/>
              <a:t>-opcode </a:t>
            </a:r>
            <a:r>
              <a:rPr lang="fa-IR" dirty="0"/>
              <a:t>همیشه در بیت های 31-26 است</a:t>
            </a:r>
          </a:p>
          <a:p>
            <a:pPr algn="r" rtl="1"/>
            <a:r>
              <a:rPr lang="fa-IR" dirty="0"/>
              <a:t>- دو رجیستر برای خواندن همیشه </a:t>
            </a:r>
            <a:r>
              <a:rPr lang="en-US" dirty="0" err="1"/>
              <a:t>rs</a:t>
            </a:r>
            <a:r>
              <a:rPr lang="en-US" dirty="0"/>
              <a:t> (</a:t>
            </a:r>
            <a:r>
              <a:rPr lang="fa-IR" dirty="0"/>
              <a:t>بیت های 25-21) و </a:t>
            </a:r>
            <a:r>
              <a:rPr lang="en-US" dirty="0"/>
              <a:t>rt (</a:t>
            </a:r>
            <a:r>
              <a:rPr lang="fa-IR" dirty="0"/>
              <a:t>بیت های 20-16) هستند.</a:t>
            </a:r>
          </a:p>
          <a:p>
            <a:pPr algn="r" rtl="1"/>
            <a:r>
              <a:rPr lang="fa-IR" dirty="0"/>
              <a:t>– ثبت پایه برای بار/ذخیره ها همیشه </a:t>
            </a:r>
            <a:r>
              <a:rPr lang="en-US" dirty="0" err="1"/>
              <a:t>rs</a:t>
            </a:r>
            <a:r>
              <a:rPr lang="en-US" dirty="0"/>
              <a:t> </a:t>
            </a:r>
            <a:r>
              <a:rPr lang="fa-IR" dirty="0"/>
              <a:t>است (بیت های 25-21)</a:t>
            </a:r>
          </a:p>
          <a:p>
            <a:pPr algn="r" rtl="1"/>
            <a:r>
              <a:rPr lang="fa-IR" dirty="0"/>
              <a:t>– افست 16 بیتی برای شاخه برابر و بار/ذخیره همیشه بیت های 15-0 است</a:t>
            </a:r>
          </a:p>
          <a:p>
            <a:pPr algn="r" rtl="1"/>
            <a:r>
              <a:rPr lang="fa-IR" dirty="0"/>
              <a:t>-ثبت مقصد برای بارها در بیت های 20-16 (</a:t>
            </a:r>
            <a:r>
              <a:rPr lang="en-US" dirty="0"/>
              <a:t>rt) </a:t>
            </a:r>
            <a:r>
              <a:rPr lang="fa-IR" dirty="0"/>
              <a:t>است در حالی که برای دستورالعمل های نوع </a:t>
            </a:r>
            <a:r>
              <a:rPr lang="en-US" dirty="0"/>
              <a:t>R </a:t>
            </a:r>
            <a:r>
              <a:rPr lang="fa-IR" dirty="0"/>
              <a:t>در بیت های 15-11 (</a:t>
            </a:r>
            <a:r>
              <a:rPr lang="en-US" dirty="0" err="1"/>
              <a:t>rd</a:t>
            </a:r>
            <a:r>
              <a:rPr lang="en-US" dirty="0"/>
              <a:t>) </a:t>
            </a:r>
            <a:r>
              <a:rPr lang="fa-IR" dirty="0"/>
              <a:t>است (برای انتخاب به مالتی پلکسر نیاز دارد.</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0" cy="5115022"/>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DESIGNING THE MAIN CONTROL</a:t>
            </a:r>
            <a:endParaRPr lang="en-US" dirty="0"/>
          </a:p>
        </p:txBody>
      </p:sp>
      <p:pic>
        <p:nvPicPr>
          <p:cNvPr id="3" name="Picture 2">
            <a:extLst>
              <a:ext uri="{FF2B5EF4-FFF2-40B4-BE49-F238E27FC236}">
                <a16:creationId xmlns:a16="http://schemas.microsoft.com/office/drawing/2014/main" id="{3AB80565-F03D-7004-6AE1-00FD87385FC5}"/>
              </a:ext>
            </a:extLst>
          </p:cNvPr>
          <p:cNvPicPr>
            <a:picLocks noChangeAspect="1"/>
          </p:cNvPicPr>
          <p:nvPr/>
        </p:nvPicPr>
        <p:blipFill>
          <a:blip r:embed="rId3"/>
          <a:stretch>
            <a:fillRect/>
          </a:stretch>
        </p:blipFill>
        <p:spPr>
          <a:xfrm>
            <a:off x="388257" y="5022745"/>
            <a:ext cx="8367485" cy="1767993"/>
          </a:xfrm>
          <a:prstGeom prst="rect">
            <a:avLst/>
          </a:prstGeom>
        </p:spPr>
      </p:pic>
    </p:spTree>
    <p:extLst>
      <p:ext uri="{BB962C8B-B14F-4D97-AF65-F5344CB8AC3E}">
        <p14:creationId xmlns:p14="http://schemas.microsoft.com/office/powerpoint/2010/main" val="15640041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2547959-43F4-F533-79D9-99A9DAE9DADD}"/>
              </a:ext>
            </a:extLst>
          </p:cNvPr>
          <p:cNvSpPr txBox="1"/>
          <p:nvPr/>
        </p:nvSpPr>
        <p:spPr>
          <a:xfrm>
            <a:off x="2284499" y="110709"/>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DATAPATH WITH CONTROL I </a:t>
            </a:r>
            <a:endParaRPr lang="en-US" sz="4000" dirty="0"/>
          </a:p>
        </p:txBody>
      </p:sp>
      <p:pic>
        <p:nvPicPr>
          <p:cNvPr id="3" name="Picture 2">
            <a:extLst>
              <a:ext uri="{FF2B5EF4-FFF2-40B4-BE49-F238E27FC236}">
                <a16:creationId xmlns:a16="http://schemas.microsoft.com/office/drawing/2014/main" id="{7FEEDD13-53C1-3B0A-6580-B33CAF006D2B}"/>
              </a:ext>
            </a:extLst>
          </p:cNvPr>
          <p:cNvPicPr>
            <a:picLocks noChangeAspect="1"/>
          </p:cNvPicPr>
          <p:nvPr/>
        </p:nvPicPr>
        <p:blipFill>
          <a:blip r:embed="rId3"/>
          <a:stretch>
            <a:fillRect/>
          </a:stretch>
        </p:blipFill>
        <p:spPr>
          <a:xfrm>
            <a:off x="0" y="558729"/>
            <a:ext cx="9111025" cy="4504328"/>
          </a:xfrm>
          <a:prstGeom prst="rect">
            <a:avLst/>
          </a:prstGeom>
        </p:spPr>
      </p:pic>
      <p:sp>
        <p:nvSpPr>
          <p:cNvPr id="6" name="TextBox 5">
            <a:extLst>
              <a:ext uri="{FF2B5EF4-FFF2-40B4-BE49-F238E27FC236}">
                <a16:creationId xmlns:a16="http://schemas.microsoft.com/office/drawing/2014/main" id="{2AD5DB58-DDD0-CDD1-7A0C-11CD3F01F656}"/>
              </a:ext>
            </a:extLst>
          </p:cNvPr>
          <p:cNvSpPr txBox="1"/>
          <p:nvPr/>
        </p:nvSpPr>
        <p:spPr>
          <a:xfrm>
            <a:off x="32975" y="5141745"/>
            <a:ext cx="9111025" cy="646331"/>
          </a:xfrm>
          <a:prstGeom prst="rect">
            <a:avLst/>
          </a:prstGeom>
          <a:noFill/>
        </p:spPr>
        <p:txBody>
          <a:bodyPr wrap="square">
            <a:spAutoFit/>
          </a:bodyPr>
          <a:lstStyle/>
          <a:p>
            <a:r>
              <a:rPr lang="en-US" sz="1800" i="0" u="none" strike="noStrike" baseline="0" dirty="0">
                <a:latin typeface="Tahoma" panose="020B0604030504040204" pitchFamily="34" charset="0"/>
              </a:rPr>
              <a:t>Adding control to the MIPS Datapath III (and a new multiplexor to select field to </a:t>
            </a:r>
          </a:p>
          <a:p>
            <a:r>
              <a:rPr lang="en-US" sz="1800" i="0" u="none" strike="noStrike" baseline="0" dirty="0">
                <a:latin typeface="Tahoma" panose="020B0604030504040204" pitchFamily="34" charset="0"/>
              </a:rPr>
              <a:t>specify destination register): what are the functions of the 9 control signals? </a:t>
            </a:r>
            <a:endParaRPr lang="en-US" dirty="0"/>
          </a:p>
        </p:txBody>
      </p:sp>
      <p:sp>
        <p:nvSpPr>
          <p:cNvPr id="9" name="TextBox 8">
            <a:extLst>
              <a:ext uri="{FF2B5EF4-FFF2-40B4-BE49-F238E27FC236}">
                <a16:creationId xmlns:a16="http://schemas.microsoft.com/office/drawing/2014/main" id="{EA0FF06A-EB22-6291-4A0E-9DA664080D6A}"/>
              </a:ext>
            </a:extLst>
          </p:cNvPr>
          <p:cNvSpPr txBox="1"/>
          <p:nvPr/>
        </p:nvSpPr>
        <p:spPr>
          <a:xfrm>
            <a:off x="1" y="5788076"/>
            <a:ext cx="9144000" cy="646331"/>
          </a:xfrm>
          <a:prstGeom prst="rect">
            <a:avLst/>
          </a:prstGeom>
          <a:noFill/>
        </p:spPr>
        <p:txBody>
          <a:bodyPr wrap="square">
            <a:spAutoFit/>
          </a:bodyPr>
          <a:lstStyle/>
          <a:p>
            <a:pPr algn="r" rtl="1"/>
            <a:r>
              <a:rPr lang="en-US" dirty="0" err="1"/>
              <a:t>افزودن</a:t>
            </a:r>
            <a:r>
              <a:rPr lang="en-US" dirty="0"/>
              <a:t> </a:t>
            </a:r>
            <a:r>
              <a:rPr lang="en-US" dirty="0" err="1"/>
              <a:t>کنترل</a:t>
            </a:r>
            <a:r>
              <a:rPr lang="en-US" dirty="0"/>
              <a:t> </a:t>
            </a:r>
            <a:r>
              <a:rPr lang="en-US" dirty="0" err="1"/>
              <a:t>به</a:t>
            </a:r>
            <a:r>
              <a:rPr lang="en-US" dirty="0"/>
              <a:t> MIPS Datapath III (و </a:t>
            </a:r>
            <a:r>
              <a:rPr lang="en-US" dirty="0" err="1"/>
              <a:t>یک</a:t>
            </a:r>
            <a:r>
              <a:rPr lang="en-US" dirty="0"/>
              <a:t> </a:t>
            </a:r>
            <a:r>
              <a:rPr lang="en-US" dirty="0" err="1"/>
              <a:t>مالتی</a:t>
            </a:r>
            <a:r>
              <a:rPr lang="en-US" dirty="0"/>
              <a:t> </a:t>
            </a:r>
            <a:r>
              <a:rPr lang="en-US" dirty="0" err="1"/>
              <a:t>پلکسور</a:t>
            </a:r>
            <a:r>
              <a:rPr lang="en-US" dirty="0"/>
              <a:t> </a:t>
            </a:r>
            <a:r>
              <a:rPr lang="en-US" dirty="0" err="1"/>
              <a:t>جدید</a:t>
            </a:r>
            <a:r>
              <a:rPr lang="en-US" dirty="0"/>
              <a:t> </a:t>
            </a:r>
            <a:r>
              <a:rPr lang="en-US" dirty="0" err="1"/>
              <a:t>برای</a:t>
            </a:r>
            <a:r>
              <a:rPr lang="en-US" dirty="0"/>
              <a:t> </a:t>
            </a:r>
            <a:r>
              <a:rPr lang="en-US" dirty="0" err="1"/>
              <a:t>انتخاب</a:t>
            </a:r>
            <a:r>
              <a:rPr lang="en-US" dirty="0"/>
              <a:t> </a:t>
            </a:r>
            <a:r>
              <a:rPr lang="en-US" dirty="0" err="1"/>
              <a:t>فیلد</a:t>
            </a:r>
            <a:r>
              <a:rPr lang="en-US" dirty="0"/>
              <a:t> </a:t>
            </a:r>
            <a:r>
              <a:rPr lang="en-US" dirty="0" err="1"/>
              <a:t>رجیستر</a:t>
            </a:r>
            <a:r>
              <a:rPr lang="en-US" dirty="0"/>
              <a:t> </a:t>
            </a:r>
            <a:r>
              <a:rPr lang="en-US" dirty="0" err="1"/>
              <a:t>مقصد</a:t>
            </a:r>
            <a:r>
              <a:rPr lang="en-US" dirty="0"/>
              <a:t> </a:t>
            </a:r>
            <a:r>
              <a:rPr lang="en-US" dirty="0" err="1"/>
              <a:t>را</a:t>
            </a:r>
            <a:r>
              <a:rPr lang="en-US" dirty="0"/>
              <a:t> </a:t>
            </a:r>
            <a:r>
              <a:rPr lang="en-US" dirty="0" err="1"/>
              <a:t>مشخص</a:t>
            </a:r>
            <a:r>
              <a:rPr lang="en-US" dirty="0"/>
              <a:t> </a:t>
            </a:r>
            <a:r>
              <a:rPr lang="en-US" dirty="0" err="1"/>
              <a:t>کنید</a:t>
            </a:r>
            <a:r>
              <a:rPr lang="en-US" dirty="0"/>
              <a:t>): 9 </a:t>
            </a:r>
            <a:r>
              <a:rPr lang="en-US" dirty="0" err="1"/>
              <a:t>سیگنال</a:t>
            </a:r>
            <a:r>
              <a:rPr lang="en-US" dirty="0"/>
              <a:t> </a:t>
            </a:r>
            <a:r>
              <a:rPr lang="en-US" dirty="0" err="1"/>
              <a:t>کنترلی</a:t>
            </a:r>
            <a:r>
              <a:rPr lang="en-US" dirty="0"/>
              <a:t> </a:t>
            </a:r>
            <a:r>
              <a:rPr lang="en-US" dirty="0" err="1"/>
              <a:t>چه</a:t>
            </a:r>
            <a:r>
              <a:rPr lang="en-US" dirty="0"/>
              <a:t> </a:t>
            </a:r>
            <a:r>
              <a:rPr lang="en-US" dirty="0" err="1"/>
              <a:t>وظایفی</a:t>
            </a:r>
            <a:r>
              <a:rPr lang="en-US" dirty="0"/>
              <a:t> </a:t>
            </a:r>
            <a:r>
              <a:rPr lang="en-US" dirty="0" err="1"/>
              <a:t>دارند</a:t>
            </a:r>
            <a:r>
              <a:rPr lang="en-US" dirty="0"/>
              <a:t>؟</a:t>
            </a:r>
          </a:p>
        </p:txBody>
      </p:sp>
    </p:spTree>
    <p:extLst>
      <p:ext uri="{BB962C8B-B14F-4D97-AF65-F5344CB8AC3E}">
        <p14:creationId xmlns:p14="http://schemas.microsoft.com/office/powerpoint/2010/main" val="35198623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F70053-E5D9-FE51-4725-DDB75EE1F7B1}"/>
              </a:ext>
            </a:extLst>
          </p:cNvPr>
          <p:cNvPicPr>
            <a:picLocks noChangeAspect="1"/>
          </p:cNvPicPr>
          <p:nvPr/>
        </p:nvPicPr>
        <p:blipFill>
          <a:blip r:embed="rId3"/>
          <a:stretch>
            <a:fillRect/>
          </a:stretch>
        </p:blipFill>
        <p:spPr>
          <a:xfrm>
            <a:off x="0" y="1045029"/>
            <a:ext cx="9144000" cy="5383764"/>
          </a:xfrm>
          <a:prstGeom prst="rect">
            <a:avLst/>
          </a:prstGeom>
        </p:spPr>
      </p:pic>
      <p:sp>
        <p:nvSpPr>
          <p:cNvPr id="5" name="TextBox 4">
            <a:extLst>
              <a:ext uri="{FF2B5EF4-FFF2-40B4-BE49-F238E27FC236}">
                <a16:creationId xmlns:a16="http://schemas.microsoft.com/office/drawing/2014/main" id="{57D68E0F-CB9A-FFA2-6D93-A07C695B4ADC}"/>
              </a:ext>
            </a:extLst>
          </p:cNvPr>
          <p:cNvSpPr txBox="1"/>
          <p:nvPr/>
        </p:nvSpPr>
        <p:spPr>
          <a:xfrm>
            <a:off x="2286000" y="167597"/>
            <a:ext cx="4572000" cy="523220"/>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CONTROL SIGNALS</a:t>
            </a:r>
            <a:endParaRPr lang="en-US" sz="2800" dirty="0"/>
          </a:p>
        </p:txBody>
      </p:sp>
      <p:sp>
        <p:nvSpPr>
          <p:cNvPr id="8" name="TextBox 7">
            <a:extLst>
              <a:ext uri="{FF2B5EF4-FFF2-40B4-BE49-F238E27FC236}">
                <a16:creationId xmlns:a16="http://schemas.microsoft.com/office/drawing/2014/main" id="{CFA6509A-6F57-6469-B531-D4079C264976}"/>
              </a:ext>
            </a:extLst>
          </p:cNvPr>
          <p:cNvSpPr txBox="1"/>
          <p:nvPr/>
        </p:nvSpPr>
        <p:spPr>
          <a:xfrm>
            <a:off x="2286000" y="5812971"/>
            <a:ext cx="4572000" cy="369332"/>
          </a:xfrm>
          <a:prstGeom prst="rect">
            <a:avLst/>
          </a:prstGeom>
          <a:noFill/>
        </p:spPr>
        <p:txBody>
          <a:bodyPr wrap="square">
            <a:spAutoFit/>
          </a:bodyPr>
          <a:lstStyle/>
          <a:p>
            <a:r>
              <a:rPr lang="en-US" sz="1800" b="1" i="0" u="none" strike="noStrike" baseline="0" dirty="0">
                <a:solidFill>
                  <a:srgbClr val="000000"/>
                </a:solidFill>
                <a:latin typeface="Tahoma" panose="020B0604030504040204" pitchFamily="34" charset="0"/>
              </a:rPr>
              <a:t>Effects of the seven control signals </a:t>
            </a:r>
            <a:endParaRPr lang="en-US" dirty="0"/>
          </a:p>
        </p:txBody>
      </p:sp>
    </p:spTree>
    <p:extLst>
      <p:ext uri="{BB962C8B-B14F-4D97-AF65-F5344CB8AC3E}">
        <p14:creationId xmlns:p14="http://schemas.microsoft.com/office/powerpoint/2010/main" val="35533995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3FAA83-6E42-B16A-46D4-26FC601B70F1}"/>
              </a:ext>
            </a:extLst>
          </p:cNvPr>
          <p:cNvPicPr>
            <a:picLocks noChangeAspect="1"/>
          </p:cNvPicPr>
          <p:nvPr/>
        </p:nvPicPr>
        <p:blipFill>
          <a:blip r:embed="rId3"/>
          <a:stretch>
            <a:fillRect/>
          </a:stretch>
        </p:blipFill>
        <p:spPr>
          <a:xfrm>
            <a:off x="0" y="895738"/>
            <a:ext cx="9144000" cy="5551715"/>
          </a:xfrm>
          <a:prstGeom prst="rect">
            <a:avLst/>
          </a:prstGeom>
        </p:spPr>
      </p:pic>
      <p:sp>
        <p:nvSpPr>
          <p:cNvPr id="11" name="TextBox 10">
            <a:extLst>
              <a:ext uri="{FF2B5EF4-FFF2-40B4-BE49-F238E27FC236}">
                <a16:creationId xmlns:a16="http://schemas.microsoft.com/office/drawing/2014/main" id="{23C6DCEE-5444-9656-4262-A68BD9546CB8}"/>
              </a:ext>
            </a:extLst>
          </p:cNvPr>
          <p:cNvSpPr txBox="1"/>
          <p:nvPr/>
        </p:nvSpPr>
        <p:spPr>
          <a:xfrm>
            <a:off x="2286000" y="214251"/>
            <a:ext cx="4572000" cy="523220"/>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CONTROL SIGNALS</a:t>
            </a:r>
            <a:endParaRPr lang="en-US" sz="2800" dirty="0"/>
          </a:p>
        </p:txBody>
      </p:sp>
      <p:sp>
        <p:nvSpPr>
          <p:cNvPr id="13" name="TextBox 12">
            <a:extLst>
              <a:ext uri="{FF2B5EF4-FFF2-40B4-BE49-F238E27FC236}">
                <a16:creationId xmlns:a16="http://schemas.microsoft.com/office/drawing/2014/main" id="{962360EB-B4E9-6B55-B699-281828E13BAC}"/>
              </a:ext>
            </a:extLst>
          </p:cNvPr>
          <p:cNvSpPr txBox="1"/>
          <p:nvPr/>
        </p:nvSpPr>
        <p:spPr>
          <a:xfrm>
            <a:off x="2248678" y="5962262"/>
            <a:ext cx="4646644" cy="369332"/>
          </a:xfrm>
          <a:prstGeom prst="rect">
            <a:avLst/>
          </a:prstGeom>
          <a:noFill/>
        </p:spPr>
        <p:txBody>
          <a:bodyPr wrap="square">
            <a:spAutoFit/>
          </a:bodyPr>
          <a:lstStyle/>
          <a:p>
            <a:pPr algn="ctr"/>
            <a:r>
              <a:rPr lang="fa-IR" sz="1800" b="1" i="0" u="none" strike="noStrike" baseline="0" dirty="0">
                <a:solidFill>
                  <a:srgbClr val="000000"/>
                </a:solidFill>
                <a:latin typeface="Tahoma" panose="020B0604030504040204" pitchFamily="34" charset="0"/>
              </a:rPr>
              <a:t>اثرات هفت سیگنال کنترل</a:t>
            </a:r>
            <a:endParaRPr lang="en-US" dirty="0"/>
          </a:p>
        </p:txBody>
      </p:sp>
    </p:spTree>
    <p:extLst>
      <p:ext uri="{BB962C8B-B14F-4D97-AF65-F5344CB8AC3E}">
        <p14:creationId xmlns:p14="http://schemas.microsoft.com/office/powerpoint/2010/main" val="3249493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052427"/>
            <a:ext cx="4301411" cy="3139321"/>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rPr>
              <a:t>•The different fields are:</a:t>
            </a:r>
          </a:p>
          <a:p>
            <a:r>
              <a:rPr lang="en-US" sz="1800" b="0" i="0" u="none" strike="noStrike" baseline="0" dirty="0">
                <a:solidFill>
                  <a:srgbClr val="2A1A00"/>
                </a:solidFill>
                <a:latin typeface="Gill Sans MT" panose="020B0502020104020203" pitchFamily="34" charset="0"/>
              </a:rPr>
              <a:t>–op: operation of the instruction</a:t>
            </a:r>
          </a:p>
          <a:p>
            <a:r>
              <a:rPr lang="en-US" sz="1800" b="0" i="0" u="none" strike="noStrike" baseline="0" dirty="0">
                <a:solidFill>
                  <a:srgbClr val="2A1A00"/>
                </a:solidFill>
                <a:latin typeface="Gill Sans MT" panose="020B0502020104020203" pitchFamily="34" charset="0"/>
              </a:rPr>
              <a:t>–</a:t>
            </a:r>
            <a:r>
              <a:rPr lang="en-US" sz="1800" b="0" i="0" u="none" strike="noStrike" baseline="0" dirty="0" err="1">
                <a:solidFill>
                  <a:srgbClr val="2A1A00"/>
                </a:solidFill>
                <a:latin typeface="Gill Sans MT" panose="020B0502020104020203" pitchFamily="34" charset="0"/>
              </a:rPr>
              <a:t>rs</a:t>
            </a:r>
            <a:r>
              <a:rPr lang="en-US" sz="1800" b="0" i="0" u="none" strike="noStrike" baseline="0" dirty="0">
                <a:solidFill>
                  <a:srgbClr val="2A1A00"/>
                </a:solidFill>
                <a:latin typeface="Gill Sans MT" panose="020B0502020104020203" pitchFamily="34" charset="0"/>
              </a:rPr>
              <a:t>, rt, </a:t>
            </a:r>
            <a:r>
              <a:rPr lang="en-US" sz="1800" b="0" i="0" u="none" strike="noStrike" baseline="0" dirty="0" err="1">
                <a:solidFill>
                  <a:srgbClr val="2A1A00"/>
                </a:solidFill>
                <a:latin typeface="Gill Sans MT" panose="020B0502020104020203" pitchFamily="34" charset="0"/>
              </a:rPr>
              <a:t>rd</a:t>
            </a:r>
            <a:r>
              <a:rPr lang="en-US" sz="1800" b="0" i="0" u="none" strike="noStrike" baseline="0" dirty="0">
                <a:solidFill>
                  <a:srgbClr val="2A1A00"/>
                </a:solidFill>
                <a:latin typeface="Gill Sans MT" panose="020B0502020104020203" pitchFamily="34" charset="0"/>
              </a:rPr>
              <a:t>: the source and destination register</a:t>
            </a:r>
          </a:p>
          <a:p>
            <a:r>
              <a:rPr lang="en-US" sz="1800" b="0" i="0" u="none" strike="noStrike" baseline="0" dirty="0">
                <a:solidFill>
                  <a:srgbClr val="2A1A00"/>
                </a:solidFill>
                <a:latin typeface="Gill Sans MT" panose="020B0502020104020203" pitchFamily="34" charset="0"/>
              </a:rPr>
              <a:t>–</a:t>
            </a:r>
            <a:r>
              <a:rPr lang="en-US" sz="1800" b="0" i="0" u="none" strike="noStrike" baseline="0" dirty="0" err="1">
                <a:solidFill>
                  <a:srgbClr val="2A1A00"/>
                </a:solidFill>
                <a:latin typeface="Gill Sans MT" panose="020B0502020104020203" pitchFamily="34" charset="0"/>
              </a:rPr>
              <a:t>shamt</a:t>
            </a:r>
            <a:r>
              <a:rPr lang="en-US" sz="1800" b="0" i="0" u="none" strike="noStrike" baseline="0" dirty="0">
                <a:solidFill>
                  <a:srgbClr val="2A1A00"/>
                </a:solidFill>
                <a:latin typeface="Gill Sans MT" panose="020B0502020104020203" pitchFamily="34" charset="0"/>
              </a:rPr>
              <a:t>: shift amount</a:t>
            </a:r>
          </a:p>
          <a:p>
            <a:r>
              <a:rPr lang="en-US" sz="1800" b="0" i="0" u="none" strike="noStrike" baseline="0" dirty="0">
                <a:solidFill>
                  <a:srgbClr val="2A1A00"/>
                </a:solidFill>
                <a:latin typeface="Gill Sans MT" panose="020B0502020104020203" pitchFamily="34" charset="0"/>
              </a:rPr>
              <a:t>–</a:t>
            </a:r>
            <a:r>
              <a:rPr lang="en-US" sz="1800" b="0" i="0" u="none" strike="noStrike" baseline="0" dirty="0" err="1">
                <a:solidFill>
                  <a:srgbClr val="585858"/>
                </a:solidFill>
                <a:latin typeface="Gill Sans MT" panose="020B0502020104020203" pitchFamily="34" charset="0"/>
              </a:rPr>
              <a:t>funct</a:t>
            </a:r>
            <a:r>
              <a:rPr lang="en-US" sz="1800" b="0" i="0" u="none" strike="noStrike" baseline="0" dirty="0">
                <a:solidFill>
                  <a:srgbClr val="585858"/>
                </a:solidFill>
                <a:latin typeface="Gill Sans MT" panose="020B0502020104020203" pitchFamily="34" charset="0"/>
              </a:rPr>
              <a:t>: selects the variant of the operation in the “op” field</a:t>
            </a:r>
          </a:p>
          <a:p>
            <a:r>
              <a:rPr lang="en-US" sz="1800" b="0" i="0" u="none" strike="noStrike" baseline="0" dirty="0">
                <a:solidFill>
                  <a:srgbClr val="2A1A00"/>
                </a:solidFill>
                <a:latin typeface="Gill Sans MT" panose="020B0502020104020203" pitchFamily="34" charset="0"/>
              </a:rPr>
              <a:t>–address / immediate: address offset or immediate value</a:t>
            </a:r>
          </a:p>
          <a:p>
            <a:r>
              <a:rPr lang="en-US" sz="1800" b="0" i="0" u="none" strike="noStrike" baseline="0" dirty="0">
                <a:solidFill>
                  <a:srgbClr val="2A1A00"/>
                </a:solidFill>
                <a:latin typeface="Gill Sans MT" panose="020B0502020104020203" pitchFamily="34" charset="0"/>
              </a:rPr>
              <a:t>–target address: target address of the jump instruction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861249" y="1052427"/>
            <a:ext cx="4156787" cy="2308324"/>
          </a:xfrm>
          <a:prstGeom prst="rect">
            <a:avLst/>
          </a:prstGeom>
          <a:noFill/>
        </p:spPr>
        <p:txBody>
          <a:bodyPr wrap="square" rtlCol="0">
            <a:spAutoFit/>
          </a:bodyPr>
          <a:lstStyle/>
          <a:p>
            <a:pPr algn="r" rtl="1"/>
            <a:r>
              <a:rPr lang="fa-IR" dirty="0"/>
              <a:t>• زمینه های مختلف عبارتند از:</a:t>
            </a:r>
          </a:p>
          <a:p>
            <a:pPr algn="r" rtl="1"/>
            <a:r>
              <a:rPr lang="fa-IR" dirty="0"/>
              <a:t>–</a:t>
            </a:r>
            <a:r>
              <a:rPr lang="en-US" dirty="0"/>
              <a:t>op: </a:t>
            </a:r>
            <a:r>
              <a:rPr lang="fa-IR" dirty="0"/>
              <a:t>عملیات دستورالعمل</a:t>
            </a:r>
          </a:p>
          <a:p>
            <a:pPr algn="r" rtl="1"/>
            <a:r>
              <a:rPr lang="fa-IR" dirty="0"/>
              <a:t>–</a:t>
            </a:r>
            <a:r>
              <a:rPr lang="en-US" dirty="0" err="1"/>
              <a:t>rs</a:t>
            </a:r>
            <a:r>
              <a:rPr lang="en-US" dirty="0"/>
              <a:t>، rt، </a:t>
            </a:r>
            <a:r>
              <a:rPr lang="en-US" dirty="0" err="1"/>
              <a:t>rd</a:t>
            </a:r>
            <a:r>
              <a:rPr lang="en-US" dirty="0"/>
              <a:t>: </a:t>
            </a:r>
            <a:r>
              <a:rPr lang="fa-IR" dirty="0"/>
              <a:t>ثبت منبع و مقصد</a:t>
            </a:r>
          </a:p>
          <a:p>
            <a:pPr algn="r" rtl="1"/>
            <a:r>
              <a:rPr lang="fa-IR" dirty="0"/>
              <a:t>–شمت: مقدار جابجایی</a:t>
            </a:r>
          </a:p>
          <a:p>
            <a:pPr algn="r" rtl="1"/>
            <a:r>
              <a:rPr lang="fa-IR" dirty="0"/>
              <a:t>–</a:t>
            </a:r>
            <a:r>
              <a:rPr lang="en-US" dirty="0" err="1"/>
              <a:t>funct</a:t>
            </a:r>
            <a:r>
              <a:rPr lang="en-US" dirty="0"/>
              <a:t>: </a:t>
            </a:r>
            <a:r>
              <a:rPr lang="fa-IR" dirty="0"/>
              <a:t>نوع عملیات را در قسمت "</a:t>
            </a:r>
            <a:r>
              <a:rPr lang="en-US" dirty="0"/>
              <a:t>op" </a:t>
            </a:r>
            <a:r>
              <a:rPr lang="fa-IR" dirty="0"/>
              <a:t>انتخاب می کند</a:t>
            </a:r>
          </a:p>
          <a:p>
            <a:pPr algn="r" rtl="1"/>
            <a:r>
              <a:rPr lang="fa-IR" dirty="0"/>
              <a:t>– آدرس / فوری: آدرس افست یا مقدار فوری</a:t>
            </a:r>
          </a:p>
          <a:p>
            <a:pPr algn="r" rtl="1"/>
            <a:r>
              <a:rPr lang="fa-IR" dirty="0"/>
              <a:t>آدرس هدف: آدرس هدف دستور پرش</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963472"/>
            <a:ext cx="0" cy="5213393"/>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640563" y="138513"/>
            <a:ext cx="457200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REVIEW: THE MIPS INSTRUCTION FORMATS</a:t>
            </a:r>
          </a:p>
          <a:p>
            <a:pPr algn="ctr"/>
            <a:r>
              <a:rPr lang="fa-IR" dirty="0"/>
              <a:t>بررسی: فرمت‌های دستورالعمل </a:t>
            </a:r>
            <a:r>
              <a:rPr lang="en-US" dirty="0"/>
              <a:t>MIPS</a:t>
            </a:r>
          </a:p>
        </p:txBody>
      </p:sp>
      <p:pic>
        <p:nvPicPr>
          <p:cNvPr id="3" name="Picture 2">
            <a:extLst>
              <a:ext uri="{FF2B5EF4-FFF2-40B4-BE49-F238E27FC236}">
                <a16:creationId xmlns:a16="http://schemas.microsoft.com/office/drawing/2014/main" id="{57425CDD-D0E7-9A87-D9B7-922844A9968A}"/>
              </a:ext>
            </a:extLst>
          </p:cNvPr>
          <p:cNvPicPr>
            <a:picLocks noChangeAspect="1"/>
          </p:cNvPicPr>
          <p:nvPr/>
        </p:nvPicPr>
        <p:blipFill>
          <a:blip r:embed="rId3"/>
          <a:stretch>
            <a:fillRect/>
          </a:stretch>
        </p:blipFill>
        <p:spPr>
          <a:xfrm>
            <a:off x="1732968" y="4045334"/>
            <a:ext cx="6256562" cy="2499577"/>
          </a:xfrm>
          <a:prstGeom prst="rect">
            <a:avLst/>
          </a:prstGeom>
        </p:spPr>
      </p:pic>
    </p:spTree>
    <p:extLst>
      <p:ext uri="{BB962C8B-B14F-4D97-AF65-F5344CB8AC3E}">
        <p14:creationId xmlns:p14="http://schemas.microsoft.com/office/powerpoint/2010/main" val="8460023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3C6DCEE-5444-9656-4262-A68BD9546CB8}"/>
              </a:ext>
            </a:extLst>
          </p:cNvPr>
          <p:cNvSpPr txBox="1"/>
          <p:nvPr/>
        </p:nvSpPr>
        <p:spPr>
          <a:xfrm>
            <a:off x="2285999" y="75752"/>
            <a:ext cx="4572000" cy="461665"/>
          </a:xfrm>
          <a:prstGeom prst="rect">
            <a:avLst/>
          </a:prstGeom>
          <a:noFill/>
        </p:spPr>
        <p:txBody>
          <a:bodyPr wrap="square">
            <a:spAutoFit/>
          </a:bodyPr>
          <a:lstStyle/>
          <a:p>
            <a:pPr algn="ctr"/>
            <a:r>
              <a:rPr lang="en-US" sz="2400" b="0" i="0" u="none" strike="noStrike" baseline="0" dirty="0">
                <a:solidFill>
                  <a:srgbClr val="2A1A00"/>
                </a:solidFill>
                <a:latin typeface="Impact" panose="020B0806030902050204" pitchFamily="34" charset="0"/>
              </a:rPr>
              <a:t>DATAPATH WITH CONTROL II </a:t>
            </a:r>
            <a:endParaRPr lang="en-US" sz="3600" dirty="0"/>
          </a:p>
        </p:txBody>
      </p:sp>
      <p:sp>
        <p:nvSpPr>
          <p:cNvPr id="13" name="TextBox 12">
            <a:extLst>
              <a:ext uri="{FF2B5EF4-FFF2-40B4-BE49-F238E27FC236}">
                <a16:creationId xmlns:a16="http://schemas.microsoft.com/office/drawing/2014/main" id="{962360EB-B4E9-6B55-B699-281828E13BAC}"/>
              </a:ext>
            </a:extLst>
          </p:cNvPr>
          <p:cNvSpPr txBox="1"/>
          <p:nvPr/>
        </p:nvSpPr>
        <p:spPr>
          <a:xfrm>
            <a:off x="0" y="5389404"/>
            <a:ext cx="9498562" cy="646331"/>
          </a:xfrm>
          <a:prstGeom prst="rect">
            <a:avLst/>
          </a:prstGeom>
          <a:noFill/>
        </p:spPr>
        <p:txBody>
          <a:bodyPr wrap="square">
            <a:spAutoFit/>
          </a:bodyPr>
          <a:lstStyle/>
          <a:p>
            <a:r>
              <a:rPr lang="en-US" sz="1800" i="0" u="none" strike="noStrike" baseline="0" dirty="0">
                <a:solidFill>
                  <a:srgbClr val="000000"/>
                </a:solidFill>
                <a:latin typeface="Tahoma" panose="020B0604030504040204" pitchFamily="34" charset="0"/>
              </a:rPr>
              <a:t>MIPS </a:t>
            </a:r>
            <a:r>
              <a:rPr lang="en-US" sz="1800" i="0" u="none" strike="noStrike" baseline="0" dirty="0" err="1">
                <a:solidFill>
                  <a:srgbClr val="000000"/>
                </a:solidFill>
                <a:latin typeface="Tahoma" panose="020B0604030504040204" pitchFamily="34" charset="0"/>
              </a:rPr>
              <a:t>datapath</a:t>
            </a:r>
            <a:r>
              <a:rPr lang="en-US" sz="1800" i="0" u="none" strike="noStrike" baseline="0" dirty="0">
                <a:solidFill>
                  <a:srgbClr val="000000"/>
                </a:solidFill>
                <a:latin typeface="Tahoma" panose="020B0604030504040204" pitchFamily="34" charset="0"/>
              </a:rPr>
              <a:t> with the control unit: input to control is the 6-bit instruction </a:t>
            </a:r>
          </a:p>
          <a:p>
            <a:r>
              <a:rPr lang="en-US" sz="1800" i="0" u="none" strike="noStrike" baseline="0" dirty="0">
                <a:solidFill>
                  <a:srgbClr val="000000"/>
                </a:solidFill>
                <a:latin typeface="Tahoma" panose="020B0604030504040204" pitchFamily="34" charset="0"/>
              </a:rPr>
              <a:t>opcode field, output is seven 1-bit signals and the 2-bit </a:t>
            </a:r>
            <a:r>
              <a:rPr lang="en-US" sz="1800" i="0" u="none" strike="noStrike" baseline="0" dirty="0" err="1">
                <a:solidFill>
                  <a:srgbClr val="000000"/>
                </a:solidFill>
                <a:latin typeface="Tahoma" panose="020B0604030504040204" pitchFamily="34" charset="0"/>
              </a:rPr>
              <a:t>ALUOp</a:t>
            </a:r>
            <a:r>
              <a:rPr lang="en-US" sz="1800" i="0" u="none" strike="noStrike" baseline="0" dirty="0">
                <a:solidFill>
                  <a:srgbClr val="000000"/>
                </a:solidFill>
                <a:latin typeface="Tahoma" panose="020B0604030504040204" pitchFamily="34" charset="0"/>
              </a:rPr>
              <a:t> signal </a:t>
            </a:r>
            <a:endParaRPr lang="en-US" dirty="0"/>
          </a:p>
        </p:txBody>
      </p:sp>
      <p:pic>
        <p:nvPicPr>
          <p:cNvPr id="3" name="Picture 2">
            <a:extLst>
              <a:ext uri="{FF2B5EF4-FFF2-40B4-BE49-F238E27FC236}">
                <a16:creationId xmlns:a16="http://schemas.microsoft.com/office/drawing/2014/main" id="{6C35AFF0-B784-17C7-43F1-4E8F34DAD98E}"/>
              </a:ext>
            </a:extLst>
          </p:cNvPr>
          <p:cNvPicPr>
            <a:picLocks noChangeAspect="1"/>
          </p:cNvPicPr>
          <p:nvPr/>
        </p:nvPicPr>
        <p:blipFill>
          <a:blip r:embed="rId3"/>
          <a:stretch>
            <a:fillRect/>
          </a:stretch>
        </p:blipFill>
        <p:spPr>
          <a:xfrm>
            <a:off x="0" y="636364"/>
            <a:ext cx="9143999" cy="4654093"/>
          </a:xfrm>
          <a:prstGeom prst="rect">
            <a:avLst/>
          </a:prstGeom>
        </p:spPr>
      </p:pic>
      <p:sp>
        <p:nvSpPr>
          <p:cNvPr id="5" name="TextBox 4">
            <a:extLst>
              <a:ext uri="{FF2B5EF4-FFF2-40B4-BE49-F238E27FC236}">
                <a16:creationId xmlns:a16="http://schemas.microsoft.com/office/drawing/2014/main" id="{521D9367-7436-8489-FD26-849D18300B5F}"/>
              </a:ext>
            </a:extLst>
          </p:cNvPr>
          <p:cNvSpPr txBox="1"/>
          <p:nvPr/>
        </p:nvSpPr>
        <p:spPr>
          <a:xfrm>
            <a:off x="1" y="6046726"/>
            <a:ext cx="9143998" cy="646331"/>
          </a:xfrm>
          <a:prstGeom prst="rect">
            <a:avLst/>
          </a:prstGeom>
          <a:noFill/>
        </p:spPr>
        <p:txBody>
          <a:bodyPr wrap="square">
            <a:spAutoFit/>
          </a:bodyPr>
          <a:lstStyle/>
          <a:p>
            <a:pPr algn="r" rtl="1"/>
            <a:r>
              <a:rPr lang="en-US" dirty="0" err="1"/>
              <a:t>مسیر</a:t>
            </a:r>
            <a:r>
              <a:rPr lang="en-US" dirty="0"/>
              <a:t> </a:t>
            </a:r>
            <a:r>
              <a:rPr lang="en-US" dirty="0" err="1"/>
              <a:t>داده</a:t>
            </a:r>
            <a:r>
              <a:rPr lang="en-US" dirty="0"/>
              <a:t> MIPS </a:t>
            </a:r>
            <a:r>
              <a:rPr lang="en-US" dirty="0" err="1"/>
              <a:t>با</a:t>
            </a:r>
            <a:r>
              <a:rPr lang="en-US" dirty="0"/>
              <a:t> </a:t>
            </a:r>
            <a:r>
              <a:rPr lang="en-US" dirty="0" err="1"/>
              <a:t>واحد</a:t>
            </a:r>
            <a:r>
              <a:rPr lang="en-US" dirty="0"/>
              <a:t> </a:t>
            </a:r>
            <a:r>
              <a:rPr lang="en-US" dirty="0" err="1"/>
              <a:t>کنترل</a:t>
            </a:r>
            <a:r>
              <a:rPr lang="en-US" dirty="0"/>
              <a:t>: </a:t>
            </a:r>
            <a:r>
              <a:rPr lang="en-US" dirty="0" err="1"/>
              <a:t>ورودی</a:t>
            </a:r>
            <a:r>
              <a:rPr lang="en-US" dirty="0"/>
              <a:t> </a:t>
            </a:r>
            <a:r>
              <a:rPr lang="en-US" dirty="0" err="1"/>
              <a:t>برای</a:t>
            </a:r>
            <a:r>
              <a:rPr lang="en-US" dirty="0"/>
              <a:t> </a:t>
            </a:r>
            <a:r>
              <a:rPr lang="en-US" dirty="0" err="1"/>
              <a:t>کنترل</a:t>
            </a:r>
            <a:r>
              <a:rPr lang="en-US" dirty="0"/>
              <a:t> </a:t>
            </a:r>
            <a:r>
              <a:rPr lang="en-US" dirty="0" err="1"/>
              <a:t>دستورالعمل</a:t>
            </a:r>
            <a:r>
              <a:rPr lang="en-US" dirty="0"/>
              <a:t> 6 </a:t>
            </a:r>
            <a:r>
              <a:rPr lang="en-US" dirty="0" err="1"/>
              <a:t>بیتی</a:t>
            </a:r>
            <a:r>
              <a:rPr lang="en-US" dirty="0"/>
              <a:t> </a:t>
            </a:r>
            <a:r>
              <a:rPr lang="en-US" dirty="0" err="1"/>
              <a:t>استفیلد</a:t>
            </a:r>
            <a:r>
              <a:rPr lang="en-US" dirty="0"/>
              <a:t> opcode، </a:t>
            </a:r>
            <a:r>
              <a:rPr lang="en-US" dirty="0" err="1"/>
              <a:t>خروجی</a:t>
            </a:r>
            <a:r>
              <a:rPr lang="en-US" dirty="0"/>
              <a:t> </a:t>
            </a:r>
            <a:r>
              <a:rPr lang="en-US" dirty="0" err="1"/>
              <a:t>هفت</a:t>
            </a:r>
            <a:r>
              <a:rPr lang="en-US" dirty="0"/>
              <a:t> </a:t>
            </a:r>
            <a:r>
              <a:rPr lang="en-US" dirty="0" err="1"/>
              <a:t>سیگنال</a:t>
            </a:r>
            <a:r>
              <a:rPr lang="en-US" dirty="0"/>
              <a:t> 1 </a:t>
            </a:r>
            <a:r>
              <a:rPr lang="en-US" dirty="0" err="1"/>
              <a:t>بیتی</a:t>
            </a:r>
            <a:r>
              <a:rPr lang="en-US" dirty="0"/>
              <a:t> و </a:t>
            </a:r>
            <a:r>
              <a:rPr lang="en-US" dirty="0" err="1"/>
              <a:t>سیگنال</a:t>
            </a:r>
            <a:r>
              <a:rPr lang="en-US" dirty="0"/>
              <a:t> </a:t>
            </a:r>
            <a:r>
              <a:rPr lang="en-US" dirty="0" err="1"/>
              <a:t>ALUOp</a:t>
            </a:r>
            <a:r>
              <a:rPr lang="en-US" dirty="0"/>
              <a:t> 2 </a:t>
            </a:r>
            <a:r>
              <a:rPr lang="en-US" dirty="0" err="1"/>
              <a:t>بیتی</a:t>
            </a:r>
            <a:r>
              <a:rPr lang="en-US" dirty="0"/>
              <a:t> </a:t>
            </a:r>
            <a:r>
              <a:rPr lang="en-US" dirty="0" err="1"/>
              <a:t>است</a:t>
            </a:r>
            <a:endParaRPr lang="en-US" dirty="0"/>
          </a:p>
        </p:txBody>
      </p:sp>
    </p:spTree>
    <p:extLst>
      <p:ext uri="{BB962C8B-B14F-4D97-AF65-F5344CB8AC3E}">
        <p14:creationId xmlns:p14="http://schemas.microsoft.com/office/powerpoint/2010/main" val="38994839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9C3ED84-B1F0-53E3-F7E8-36FF844B917E}"/>
              </a:ext>
            </a:extLst>
          </p:cNvPr>
          <p:cNvPicPr>
            <a:picLocks noChangeAspect="1"/>
          </p:cNvPicPr>
          <p:nvPr/>
        </p:nvPicPr>
        <p:blipFill>
          <a:blip r:embed="rId3"/>
          <a:stretch>
            <a:fillRect/>
          </a:stretch>
        </p:blipFill>
        <p:spPr>
          <a:xfrm>
            <a:off x="0" y="342206"/>
            <a:ext cx="9144000" cy="5067869"/>
          </a:xfrm>
          <a:prstGeom prst="rect">
            <a:avLst/>
          </a:prstGeom>
        </p:spPr>
      </p:pic>
      <p:pic>
        <p:nvPicPr>
          <p:cNvPr id="9" name="Picture 8">
            <a:extLst>
              <a:ext uri="{FF2B5EF4-FFF2-40B4-BE49-F238E27FC236}">
                <a16:creationId xmlns:a16="http://schemas.microsoft.com/office/drawing/2014/main" id="{3744610E-4403-B1BA-33B9-54F3B2396358}"/>
              </a:ext>
            </a:extLst>
          </p:cNvPr>
          <p:cNvPicPr>
            <a:picLocks noChangeAspect="1"/>
          </p:cNvPicPr>
          <p:nvPr/>
        </p:nvPicPr>
        <p:blipFill>
          <a:blip r:embed="rId4"/>
          <a:stretch>
            <a:fillRect/>
          </a:stretch>
        </p:blipFill>
        <p:spPr>
          <a:xfrm>
            <a:off x="895031" y="5410075"/>
            <a:ext cx="7353937" cy="1447925"/>
          </a:xfrm>
          <a:prstGeom prst="rect">
            <a:avLst/>
          </a:prstGeom>
        </p:spPr>
      </p:pic>
      <p:sp>
        <p:nvSpPr>
          <p:cNvPr id="12" name="TextBox 11">
            <a:extLst>
              <a:ext uri="{FF2B5EF4-FFF2-40B4-BE49-F238E27FC236}">
                <a16:creationId xmlns:a16="http://schemas.microsoft.com/office/drawing/2014/main" id="{374E16C9-8803-009A-FA41-34C2C62650ED}"/>
              </a:ext>
            </a:extLst>
          </p:cNvPr>
          <p:cNvSpPr txBox="1"/>
          <p:nvPr/>
        </p:nvSpPr>
        <p:spPr>
          <a:xfrm>
            <a:off x="146957" y="4244725"/>
            <a:ext cx="1905777" cy="954107"/>
          </a:xfrm>
          <a:prstGeom prst="rect">
            <a:avLst/>
          </a:prstGeom>
          <a:noFill/>
        </p:spPr>
        <p:txBody>
          <a:bodyPr wrap="square">
            <a:spAutoFit/>
          </a:bodyPr>
          <a:lstStyle/>
          <a:p>
            <a:r>
              <a:rPr lang="en-US" sz="1400" b="0" i="0" u="none" strike="noStrike" baseline="0" dirty="0" err="1">
                <a:solidFill>
                  <a:srgbClr val="000000"/>
                </a:solidFill>
                <a:latin typeface="Tahoma" panose="020B0604030504040204" pitchFamily="34" charset="0"/>
              </a:rPr>
              <a:t>PCSrc</a:t>
            </a:r>
            <a:r>
              <a:rPr lang="en-US" sz="1400" b="0" i="0" u="none" strike="noStrike" baseline="0" dirty="0">
                <a:solidFill>
                  <a:srgbClr val="000000"/>
                </a:solidFill>
                <a:latin typeface="Tahoma" panose="020B0604030504040204" pitchFamily="34" charset="0"/>
              </a:rPr>
              <a:t> cannot be </a:t>
            </a:r>
          </a:p>
          <a:p>
            <a:r>
              <a:rPr lang="en-US" sz="1400" b="0" i="0" u="none" strike="noStrike" baseline="0" dirty="0">
                <a:solidFill>
                  <a:srgbClr val="000000"/>
                </a:solidFill>
                <a:latin typeface="Tahoma" panose="020B0604030504040204" pitchFamily="34" charset="0"/>
              </a:rPr>
              <a:t>set directly from the </a:t>
            </a:r>
          </a:p>
          <a:p>
            <a:r>
              <a:rPr lang="en-US" sz="1400" b="0" i="0" u="none" strike="noStrike" baseline="0" dirty="0">
                <a:solidFill>
                  <a:srgbClr val="000000"/>
                </a:solidFill>
                <a:latin typeface="Tahoma" panose="020B0604030504040204" pitchFamily="34" charset="0"/>
              </a:rPr>
              <a:t>opcode: zero test </a:t>
            </a:r>
          </a:p>
          <a:p>
            <a:r>
              <a:rPr lang="en-US" sz="1400" b="0" i="0" u="none" strike="noStrike" baseline="0" dirty="0">
                <a:solidFill>
                  <a:srgbClr val="000000"/>
                </a:solidFill>
                <a:latin typeface="Tahoma" panose="020B0604030504040204" pitchFamily="34" charset="0"/>
              </a:rPr>
              <a:t>outcome is required </a:t>
            </a:r>
            <a:endParaRPr lang="en-US" sz="1400" dirty="0"/>
          </a:p>
        </p:txBody>
      </p:sp>
      <p:sp>
        <p:nvSpPr>
          <p:cNvPr id="15" name="TextBox 14">
            <a:extLst>
              <a:ext uri="{FF2B5EF4-FFF2-40B4-BE49-F238E27FC236}">
                <a16:creationId xmlns:a16="http://schemas.microsoft.com/office/drawing/2014/main" id="{A878C902-34C9-8292-0380-F547286630CD}"/>
              </a:ext>
            </a:extLst>
          </p:cNvPr>
          <p:cNvSpPr txBox="1"/>
          <p:nvPr/>
        </p:nvSpPr>
        <p:spPr>
          <a:xfrm>
            <a:off x="2873829" y="0"/>
            <a:ext cx="4572000" cy="369332"/>
          </a:xfrm>
          <a:prstGeom prst="rect">
            <a:avLst/>
          </a:prstGeom>
          <a:noFill/>
        </p:spPr>
        <p:txBody>
          <a:bodyPr wrap="square">
            <a:spAutoFit/>
          </a:bodyPr>
          <a:lstStyle/>
          <a:p>
            <a:r>
              <a:rPr lang="en-US" sz="1800" b="0" i="0" u="none" strike="noStrike" baseline="0" dirty="0">
                <a:solidFill>
                  <a:srgbClr val="2A1A00"/>
                </a:solidFill>
                <a:latin typeface="Impact" panose="020B0806030902050204" pitchFamily="34" charset="0"/>
              </a:rPr>
              <a:t>DATAPATH WITH CONTROL I </a:t>
            </a:r>
            <a:r>
              <a:rPr lang="en-US" sz="1800" b="0" i="0" u="none" strike="noStrike" baseline="0" dirty="0" err="1">
                <a:solidFill>
                  <a:srgbClr val="2A1A00"/>
                </a:solidFill>
                <a:latin typeface="Impact" panose="020B0806030902050204" pitchFamily="34" charset="0"/>
              </a:rPr>
              <a:t>I</a:t>
            </a:r>
            <a:r>
              <a:rPr lang="en-US" sz="1800" b="0" i="0" u="none" strike="noStrike" baseline="0" dirty="0">
                <a:solidFill>
                  <a:srgbClr val="2A1A00"/>
                </a:solidFill>
                <a:latin typeface="Impact" panose="020B0806030902050204" pitchFamily="34" charset="0"/>
              </a:rPr>
              <a:t> (CONT. ) </a:t>
            </a:r>
            <a:endParaRPr lang="en-US" dirty="0"/>
          </a:p>
        </p:txBody>
      </p:sp>
    </p:spTree>
    <p:extLst>
      <p:ext uri="{BB962C8B-B14F-4D97-AF65-F5344CB8AC3E}">
        <p14:creationId xmlns:p14="http://schemas.microsoft.com/office/powerpoint/2010/main" val="3932637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81B940-9759-2057-6C1F-AD55AD38E0AB}"/>
              </a:ext>
            </a:extLst>
          </p:cNvPr>
          <p:cNvPicPr>
            <a:picLocks noChangeAspect="1"/>
          </p:cNvPicPr>
          <p:nvPr/>
        </p:nvPicPr>
        <p:blipFill>
          <a:blip r:embed="rId3"/>
          <a:stretch>
            <a:fillRect/>
          </a:stretch>
        </p:blipFill>
        <p:spPr>
          <a:xfrm>
            <a:off x="0" y="1195215"/>
            <a:ext cx="9144000" cy="5074955"/>
          </a:xfrm>
          <a:prstGeom prst="rect">
            <a:avLst/>
          </a:prstGeom>
        </p:spPr>
      </p:pic>
      <p:sp>
        <p:nvSpPr>
          <p:cNvPr id="5" name="TextBox 4">
            <a:extLst>
              <a:ext uri="{FF2B5EF4-FFF2-40B4-BE49-F238E27FC236}">
                <a16:creationId xmlns:a16="http://schemas.microsoft.com/office/drawing/2014/main" id="{AACD9402-9058-4479-1A70-62A9E9BC0C56}"/>
              </a:ext>
            </a:extLst>
          </p:cNvPr>
          <p:cNvSpPr txBox="1"/>
          <p:nvPr/>
        </p:nvSpPr>
        <p:spPr>
          <a:xfrm>
            <a:off x="2500604" y="241109"/>
            <a:ext cx="4142792" cy="954107"/>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CONTROL SIGNALS:R-TYPE INSTRUCTION</a:t>
            </a:r>
            <a:endParaRPr lang="en-US" sz="2800" dirty="0"/>
          </a:p>
        </p:txBody>
      </p:sp>
    </p:spTree>
    <p:extLst>
      <p:ext uri="{BB962C8B-B14F-4D97-AF65-F5344CB8AC3E}">
        <p14:creationId xmlns:p14="http://schemas.microsoft.com/office/powerpoint/2010/main" val="10392183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CD9402-9058-4479-1A70-62A9E9BC0C56}"/>
              </a:ext>
            </a:extLst>
          </p:cNvPr>
          <p:cNvSpPr txBox="1"/>
          <p:nvPr/>
        </p:nvSpPr>
        <p:spPr>
          <a:xfrm>
            <a:off x="2500604" y="241109"/>
            <a:ext cx="4142792" cy="954107"/>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CONTROL SIGNALS: </a:t>
            </a:r>
            <a:r>
              <a:rPr lang="en-US" sz="2800" b="0" i="0" u="none" strike="noStrike" baseline="0" dirty="0">
                <a:solidFill>
                  <a:srgbClr val="2A1A00"/>
                </a:solidFill>
                <a:latin typeface="Courier New" panose="02070309020205020404" pitchFamily="49" charset="0"/>
              </a:rPr>
              <a:t>LW </a:t>
            </a:r>
            <a:r>
              <a:rPr lang="en-US" sz="2800" b="0" i="0" u="none" strike="noStrike" baseline="0" dirty="0">
                <a:solidFill>
                  <a:srgbClr val="2A1A00"/>
                </a:solidFill>
                <a:latin typeface="Impact" panose="020B0806030902050204" pitchFamily="34" charset="0"/>
              </a:rPr>
              <a:t>INSTRUCTION </a:t>
            </a:r>
            <a:endParaRPr lang="en-US" sz="4000" dirty="0"/>
          </a:p>
        </p:txBody>
      </p:sp>
      <p:pic>
        <p:nvPicPr>
          <p:cNvPr id="4" name="Picture 3">
            <a:extLst>
              <a:ext uri="{FF2B5EF4-FFF2-40B4-BE49-F238E27FC236}">
                <a16:creationId xmlns:a16="http://schemas.microsoft.com/office/drawing/2014/main" id="{F5A2B4BC-ED99-066E-59D5-FA49FD917F37}"/>
              </a:ext>
            </a:extLst>
          </p:cNvPr>
          <p:cNvPicPr>
            <a:picLocks noChangeAspect="1"/>
          </p:cNvPicPr>
          <p:nvPr/>
        </p:nvPicPr>
        <p:blipFill>
          <a:blip r:embed="rId3"/>
          <a:stretch>
            <a:fillRect/>
          </a:stretch>
        </p:blipFill>
        <p:spPr>
          <a:xfrm>
            <a:off x="-5194" y="1302835"/>
            <a:ext cx="9149193" cy="4951745"/>
          </a:xfrm>
          <a:prstGeom prst="rect">
            <a:avLst/>
          </a:prstGeom>
        </p:spPr>
      </p:pic>
    </p:spTree>
    <p:extLst>
      <p:ext uri="{BB962C8B-B14F-4D97-AF65-F5344CB8AC3E}">
        <p14:creationId xmlns:p14="http://schemas.microsoft.com/office/powerpoint/2010/main" val="30713171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CD9402-9058-4479-1A70-62A9E9BC0C56}"/>
              </a:ext>
            </a:extLst>
          </p:cNvPr>
          <p:cNvSpPr txBox="1"/>
          <p:nvPr/>
        </p:nvSpPr>
        <p:spPr>
          <a:xfrm>
            <a:off x="2500604" y="241109"/>
            <a:ext cx="4142792" cy="954107"/>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CONTROL SIGNALS: </a:t>
            </a:r>
            <a:r>
              <a:rPr lang="en-US" sz="2800" b="0" i="0" u="none" strike="noStrike" baseline="0" dirty="0">
                <a:solidFill>
                  <a:srgbClr val="2A1A00"/>
                </a:solidFill>
                <a:latin typeface="Courier New" panose="02070309020205020404" pitchFamily="49" charset="0"/>
              </a:rPr>
              <a:t>SW </a:t>
            </a:r>
            <a:r>
              <a:rPr lang="en-US" sz="2800" b="0" i="0" u="none" strike="noStrike" baseline="0" dirty="0">
                <a:solidFill>
                  <a:srgbClr val="2A1A00"/>
                </a:solidFill>
                <a:latin typeface="Impact" panose="020B0806030902050204" pitchFamily="34" charset="0"/>
              </a:rPr>
              <a:t>INSTRUCTION </a:t>
            </a:r>
            <a:endParaRPr lang="en-US" sz="5400" dirty="0"/>
          </a:p>
        </p:txBody>
      </p:sp>
      <p:pic>
        <p:nvPicPr>
          <p:cNvPr id="3" name="Picture 2">
            <a:extLst>
              <a:ext uri="{FF2B5EF4-FFF2-40B4-BE49-F238E27FC236}">
                <a16:creationId xmlns:a16="http://schemas.microsoft.com/office/drawing/2014/main" id="{B15113D0-F138-F75D-DF5D-B6B1B8D95A77}"/>
              </a:ext>
            </a:extLst>
          </p:cNvPr>
          <p:cNvPicPr>
            <a:picLocks noChangeAspect="1"/>
          </p:cNvPicPr>
          <p:nvPr/>
        </p:nvPicPr>
        <p:blipFill>
          <a:blip r:embed="rId3"/>
          <a:stretch>
            <a:fillRect/>
          </a:stretch>
        </p:blipFill>
        <p:spPr>
          <a:xfrm>
            <a:off x="40748" y="1306646"/>
            <a:ext cx="9103251" cy="4995578"/>
          </a:xfrm>
          <a:prstGeom prst="rect">
            <a:avLst/>
          </a:prstGeom>
        </p:spPr>
      </p:pic>
    </p:spTree>
    <p:extLst>
      <p:ext uri="{BB962C8B-B14F-4D97-AF65-F5344CB8AC3E}">
        <p14:creationId xmlns:p14="http://schemas.microsoft.com/office/powerpoint/2010/main" val="22502520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CD9402-9058-4479-1A70-62A9E9BC0C56}"/>
              </a:ext>
            </a:extLst>
          </p:cNvPr>
          <p:cNvSpPr txBox="1"/>
          <p:nvPr/>
        </p:nvSpPr>
        <p:spPr>
          <a:xfrm>
            <a:off x="2500604" y="241109"/>
            <a:ext cx="4142792" cy="954107"/>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CONTROL SIGNALS: </a:t>
            </a:r>
            <a:r>
              <a:rPr lang="en-US" sz="2800" b="0" i="0" u="none" strike="noStrike" baseline="0" dirty="0">
                <a:solidFill>
                  <a:srgbClr val="2A1A00"/>
                </a:solidFill>
                <a:latin typeface="Courier New" panose="02070309020205020404" pitchFamily="49" charset="0"/>
              </a:rPr>
              <a:t>BEQ </a:t>
            </a:r>
            <a:r>
              <a:rPr lang="en-US" sz="2800" b="0" i="0" u="none" strike="noStrike" baseline="0" dirty="0">
                <a:solidFill>
                  <a:srgbClr val="2A1A00"/>
                </a:solidFill>
                <a:latin typeface="Impact" panose="020B0806030902050204" pitchFamily="34" charset="0"/>
              </a:rPr>
              <a:t>INSTRUCTION </a:t>
            </a:r>
            <a:endParaRPr lang="en-US" sz="7200" dirty="0"/>
          </a:p>
        </p:txBody>
      </p:sp>
      <p:pic>
        <p:nvPicPr>
          <p:cNvPr id="4" name="Picture 3">
            <a:extLst>
              <a:ext uri="{FF2B5EF4-FFF2-40B4-BE49-F238E27FC236}">
                <a16:creationId xmlns:a16="http://schemas.microsoft.com/office/drawing/2014/main" id="{7D8B660D-EE83-7298-B9BB-B40A5F2FF4A5}"/>
              </a:ext>
            </a:extLst>
          </p:cNvPr>
          <p:cNvPicPr>
            <a:picLocks noChangeAspect="1"/>
          </p:cNvPicPr>
          <p:nvPr/>
        </p:nvPicPr>
        <p:blipFill>
          <a:blip r:embed="rId3"/>
          <a:stretch>
            <a:fillRect/>
          </a:stretch>
        </p:blipFill>
        <p:spPr>
          <a:xfrm>
            <a:off x="0" y="1101012"/>
            <a:ext cx="9144000" cy="5365102"/>
          </a:xfrm>
          <a:prstGeom prst="rect">
            <a:avLst/>
          </a:prstGeom>
        </p:spPr>
      </p:pic>
    </p:spTree>
    <p:extLst>
      <p:ext uri="{BB962C8B-B14F-4D97-AF65-F5344CB8AC3E}">
        <p14:creationId xmlns:p14="http://schemas.microsoft.com/office/powerpoint/2010/main" val="36396021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CD9402-9058-4479-1A70-62A9E9BC0C56}"/>
              </a:ext>
            </a:extLst>
          </p:cNvPr>
          <p:cNvSpPr txBox="1"/>
          <p:nvPr/>
        </p:nvSpPr>
        <p:spPr>
          <a:xfrm>
            <a:off x="2500604" y="91819"/>
            <a:ext cx="4142792" cy="461665"/>
          </a:xfrm>
          <a:prstGeom prst="rect">
            <a:avLst/>
          </a:prstGeom>
          <a:noFill/>
        </p:spPr>
        <p:txBody>
          <a:bodyPr wrap="square">
            <a:spAutoFit/>
          </a:bodyPr>
          <a:lstStyle/>
          <a:p>
            <a:pPr algn="ctr"/>
            <a:r>
              <a:rPr lang="en-US" sz="2400" b="0" i="0" u="none" strike="noStrike" baseline="0" dirty="0">
                <a:solidFill>
                  <a:srgbClr val="2A1A00"/>
                </a:solidFill>
                <a:latin typeface="Impact" panose="020B0806030902050204" pitchFamily="34" charset="0"/>
              </a:rPr>
              <a:t>DATAPATH WITH CONTROL III </a:t>
            </a:r>
            <a:endParaRPr lang="en-US" sz="8800" dirty="0"/>
          </a:p>
        </p:txBody>
      </p:sp>
      <p:pic>
        <p:nvPicPr>
          <p:cNvPr id="3" name="Picture 2">
            <a:extLst>
              <a:ext uri="{FF2B5EF4-FFF2-40B4-BE49-F238E27FC236}">
                <a16:creationId xmlns:a16="http://schemas.microsoft.com/office/drawing/2014/main" id="{2631A6E7-2A83-480C-5681-6F15CDE0CC9B}"/>
              </a:ext>
            </a:extLst>
          </p:cNvPr>
          <p:cNvPicPr>
            <a:picLocks noChangeAspect="1"/>
          </p:cNvPicPr>
          <p:nvPr/>
        </p:nvPicPr>
        <p:blipFill>
          <a:blip r:embed="rId3"/>
          <a:stretch>
            <a:fillRect/>
          </a:stretch>
        </p:blipFill>
        <p:spPr>
          <a:xfrm>
            <a:off x="0" y="594861"/>
            <a:ext cx="9144000" cy="6263139"/>
          </a:xfrm>
          <a:prstGeom prst="rect">
            <a:avLst/>
          </a:prstGeom>
        </p:spPr>
      </p:pic>
    </p:spTree>
    <p:extLst>
      <p:ext uri="{BB962C8B-B14F-4D97-AF65-F5344CB8AC3E}">
        <p14:creationId xmlns:p14="http://schemas.microsoft.com/office/powerpoint/2010/main" val="14654082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CD9402-9058-4479-1A70-62A9E9BC0C56}"/>
              </a:ext>
            </a:extLst>
          </p:cNvPr>
          <p:cNvSpPr txBox="1"/>
          <p:nvPr/>
        </p:nvSpPr>
        <p:spPr>
          <a:xfrm>
            <a:off x="2500604" y="91819"/>
            <a:ext cx="4142792" cy="523220"/>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DATAPATH EXECUTING J </a:t>
            </a:r>
            <a:endParaRPr lang="en-US" sz="13800" dirty="0"/>
          </a:p>
        </p:txBody>
      </p:sp>
      <p:pic>
        <p:nvPicPr>
          <p:cNvPr id="4" name="Picture 3">
            <a:extLst>
              <a:ext uri="{FF2B5EF4-FFF2-40B4-BE49-F238E27FC236}">
                <a16:creationId xmlns:a16="http://schemas.microsoft.com/office/drawing/2014/main" id="{9CB9C7F8-E27C-32E7-A612-5794F4F469C9}"/>
              </a:ext>
            </a:extLst>
          </p:cNvPr>
          <p:cNvPicPr>
            <a:picLocks noChangeAspect="1"/>
          </p:cNvPicPr>
          <p:nvPr/>
        </p:nvPicPr>
        <p:blipFill>
          <a:blip r:embed="rId3"/>
          <a:stretch>
            <a:fillRect/>
          </a:stretch>
        </p:blipFill>
        <p:spPr>
          <a:xfrm>
            <a:off x="52327" y="942393"/>
            <a:ext cx="9087667" cy="5234472"/>
          </a:xfrm>
          <a:prstGeom prst="rect">
            <a:avLst/>
          </a:prstGeom>
        </p:spPr>
      </p:pic>
    </p:spTree>
    <p:extLst>
      <p:ext uri="{BB962C8B-B14F-4D97-AF65-F5344CB8AC3E}">
        <p14:creationId xmlns:p14="http://schemas.microsoft.com/office/powerpoint/2010/main" val="40871228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CD9402-9058-4479-1A70-62A9E9BC0C56}"/>
              </a:ext>
            </a:extLst>
          </p:cNvPr>
          <p:cNvSpPr txBox="1"/>
          <p:nvPr/>
        </p:nvSpPr>
        <p:spPr>
          <a:xfrm>
            <a:off x="2500604" y="91819"/>
            <a:ext cx="4142792" cy="954107"/>
          </a:xfrm>
          <a:prstGeom prst="rect">
            <a:avLst/>
          </a:prstGeom>
          <a:noFill/>
        </p:spPr>
        <p:txBody>
          <a:bodyPr wrap="square">
            <a:spAutoFit/>
          </a:bodyPr>
          <a:lstStyle/>
          <a:p>
            <a:pPr algn="ctr"/>
            <a:r>
              <a:rPr lang="fr-FR" sz="2800" b="0" i="0" u="none" strike="noStrike" baseline="0" dirty="0">
                <a:solidFill>
                  <a:srgbClr val="2A1A00"/>
                </a:solidFill>
                <a:latin typeface="Impact" panose="020B0806030902050204" pitchFamily="34" charset="0"/>
              </a:rPr>
              <a:t>R-TYPE INSTRUCTION: STEP 1 ADD $T1, $T2, $T3 </a:t>
            </a:r>
            <a:endParaRPr lang="en-US" sz="23900" dirty="0"/>
          </a:p>
        </p:txBody>
      </p:sp>
      <p:pic>
        <p:nvPicPr>
          <p:cNvPr id="3" name="Picture 2">
            <a:extLst>
              <a:ext uri="{FF2B5EF4-FFF2-40B4-BE49-F238E27FC236}">
                <a16:creationId xmlns:a16="http://schemas.microsoft.com/office/drawing/2014/main" id="{B7DFB3BB-3997-DEF7-4A85-65EFC1D773AE}"/>
              </a:ext>
            </a:extLst>
          </p:cNvPr>
          <p:cNvPicPr>
            <a:picLocks noChangeAspect="1"/>
          </p:cNvPicPr>
          <p:nvPr/>
        </p:nvPicPr>
        <p:blipFill>
          <a:blip r:embed="rId3"/>
          <a:stretch>
            <a:fillRect/>
          </a:stretch>
        </p:blipFill>
        <p:spPr>
          <a:xfrm>
            <a:off x="0" y="1045926"/>
            <a:ext cx="9137554" cy="5200821"/>
          </a:xfrm>
          <a:prstGeom prst="rect">
            <a:avLst/>
          </a:prstGeom>
        </p:spPr>
      </p:pic>
      <p:sp>
        <p:nvSpPr>
          <p:cNvPr id="7" name="TextBox 6">
            <a:extLst>
              <a:ext uri="{FF2B5EF4-FFF2-40B4-BE49-F238E27FC236}">
                <a16:creationId xmlns:a16="http://schemas.microsoft.com/office/drawing/2014/main" id="{658B2B01-9BF7-FDEF-2088-84ACFD3A6A23}"/>
              </a:ext>
            </a:extLst>
          </p:cNvPr>
          <p:cNvSpPr txBox="1"/>
          <p:nvPr/>
        </p:nvSpPr>
        <p:spPr>
          <a:xfrm>
            <a:off x="2043403" y="6246747"/>
            <a:ext cx="5402425" cy="369332"/>
          </a:xfrm>
          <a:prstGeom prst="rect">
            <a:avLst/>
          </a:prstGeom>
          <a:noFill/>
        </p:spPr>
        <p:txBody>
          <a:bodyPr wrap="square">
            <a:spAutoFit/>
          </a:bodyPr>
          <a:lstStyle/>
          <a:p>
            <a:r>
              <a:rPr lang="en-US" sz="1800" b="1" i="0" u="none" strike="noStrike" baseline="0" dirty="0">
                <a:solidFill>
                  <a:srgbClr val="000000"/>
                </a:solidFill>
                <a:latin typeface="Tahoma" panose="020B0604030504040204" pitchFamily="34" charset="0"/>
              </a:rPr>
              <a:t>Fetch instruction and increment PC count </a:t>
            </a:r>
            <a:endParaRPr lang="en-US" dirty="0"/>
          </a:p>
        </p:txBody>
      </p:sp>
    </p:spTree>
    <p:extLst>
      <p:ext uri="{BB962C8B-B14F-4D97-AF65-F5344CB8AC3E}">
        <p14:creationId xmlns:p14="http://schemas.microsoft.com/office/powerpoint/2010/main" val="14006256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CD9402-9058-4479-1A70-62A9E9BC0C56}"/>
              </a:ext>
            </a:extLst>
          </p:cNvPr>
          <p:cNvSpPr txBox="1"/>
          <p:nvPr/>
        </p:nvSpPr>
        <p:spPr>
          <a:xfrm>
            <a:off x="2500604" y="91819"/>
            <a:ext cx="4142792" cy="954107"/>
          </a:xfrm>
          <a:prstGeom prst="rect">
            <a:avLst/>
          </a:prstGeom>
          <a:noFill/>
        </p:spPr>
        <p:txBody>
          <a:bodyPr wrap="square">
            <a:spAutoFit/>
          </a:bodyPr>
          <a:lstStyle/>
          <a:p>
            <a:pPr algn="ctr"/>
            <a:r>
              <a:rPr lang="fr-FR" sz="2800" b="0" i="0" u="none" strike="noStrike" baseline="0" dirty="0">
                <a:solidFill>
                  <a:srgbClr val="2A1A00"/>
                </a:solidFill>
                <a:latin typeface="Impact" panose="020B0806030902050204" pitchFamily="34" charset="0"/>
              </a:rPr>
              <a:t>R-TYPE INSTRUCTION: STEP 2 ADD $T1, $T2, $T3 </a:t>
            </a:r>
            <a:endParaRPr lang="en-US" sz="23900" dirty="0"/>
          </a:p>
        </p:txBody>
      </p:sp>
      <p:pic>
        <p:nvPicPr>
          <p:cNvPr id="3" name="Picture 2">
            <a:extLst>
              <a:ext uri="{FF2B5EF4-FFF2-40B4-BE49-F238E27FC236}">
                <a16:creationId xmlns:a16="http://schemas.microsoft.com/office/drawing/2014/main" id="{B7DFB3BB-3997-DEF7-4A85-65EFC1D773AE}"/>
              </a:ext>
            </a:extLst>
          </p:cNvPr>
          <p:cNvPicPr>
            <a:picLocks noChangeAspect="1"/>
          </p:cNvPicPr>
          <p:nvPr/>
        </p:nvPicPr>
        <p:blipFill>
          <a:blip r:embed="rId3"/>
          <a:stretch>
            <a:fillRect/>
          </a:stretch>
        </p:blipFill>
        <p:spPr>
          <a:xfrm>
            <a:off x="0" y="1045926"/>
            <a:ext cx="9137554" cy="5200821"/>
          </a:xfrm>
          <a:prstGeom prst="rect">
            <a:avLst/>
          </a:prstGeom>
        </p:spPr>
      </p:pic>
      <p:sp>
        <p:nvSpPr>
          <p:cNvPr id="7" name="TextBox 6">
            <a:extLst>
              <a:ext uri="{FF2B5EF4-FFF2-40B4-BE49-F238E27FC236}">
                <a16:creationId xmlns:a16="http://schemas.microsoft.com/office/drawing/2014/main" id="{658B2B01-9BF7-FDEF-2088-84ACFD3A6A23}"/>
              </a:ext>
            </a:extLst>
          </p:cNvPr>
          <p:cNvSpPr txBox="1"/>
          <p:nvPr/>
        </p:nvSpPr>
        <p:spPr>
          <a:xfrm>
            <a:off x="2043403" y="6246747"/>
            <a:ext cx="5402425" cy="646331"/>
          </a:xfrm>
          <a:prstGeom prst="rect">
            <a:avLst/>
          </a:prstGeom>
          <a:noFill/>
        </p:spPr>
        <p:txBody>
          <a:bodyPr wrap="square">
            <a:spAutoFit/>
          </a:bodyPr>
          <a:lstStyle/>
          <a:p>
            <a:r>
              <a:rPr lang="en-US" sz="1800" b="1" i="0" u="none" strike="noStrike" baseline="0" dirty="0">
                <a:solidFill>
                  <a:srgbClr val="000000"/>
                </a:solidFill>
                <a:latin typeface="Tahoma" panose="020B0604030504040204" pitchFamily="34" charset="0"/>
              </a:rPr>
              <a:t>Read two source registers from the register file </a:t>
            </a:r>
            <a:endParaRPr lang="en-US" dirty="0"/>
          </a:p>
        </p:txBody>
      </p:sp>
    </p:spTree>
    <p:extLst>
      <p:ext uri="{BB962C8B-B14F-4D97-AF65-F5344CB8AC3E}">
        <p14:creationId xmlns:p14="http://schemas.microsoft.com/office/powerpoint/2010/main" val="1910441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3609D6E-F8BF-940E-4AE6-4A4BEC364F94}"/>
              </a:ext>
            </a:extLst>
          </p:cNvPr>
          <p:cNvPicPr>
            <a:picLocks noChangeAspect="1"/>
          </p:cNvPicPr>
          <p:nvPr/>
        </p:nvPicPr>
        <p:blipFill>
          <a:blip r:embed="rId2"/>
          <a:stretch>
            <a:fillRect/>
          </a:stretch>
        </p:blipFill>
        <p:spPr>
          <a:xfrm>
            <a:off x="0" y="2316086"/>
            <a:ext cx="9144000" cy="4541914"/>
          </a:xfrm>
          <a:prstGeom prst="rect">
            <a:avLst/>
          </a:prstGeom>
        </p:spPr>
      </p:pic>
      <p:sp>
        <p:nvSpPr>
          <p:cNvPr id="15" name="TextBox 14">
            <a:extLst>
              <a:ext uri="{FF2B5EF4-FFF2-40B4-BE49-F238E27FC236}">
                <a16:creationId xmlns:a16="http://schemas.microsoft.com/office/drawing/2014/main" id="{08861DC0-960A-BB91-1BD7-EBE12834EBB0}"/>
              </a:ext>
            </a:extLst>
          </p:cNvPr>
          <p:cNvSpPr txBox="1"/>
          <p:nvPr/>
        </p:nvSpPr>
        <p:spPr>
          <a:xfrm>
            <a:off x="2286000" y="267869"/>
            <a:ext cx="4572000" cy="954107"/>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STEP 1A: THE MIPS SUBSET FOR TODAY</a:t>
            </a:r>
            <a:endParaRPr lang="en-US" sz="2800" dirty="0"/>
          </a:p>
        </p:txBody>
      </p:sp>
    </p:spTree>
    <p:extLst>
      <p:ext uri="{BB962C8B-B14F-4D97-AF65-F5344CB8AC3E}">
        <p14:creationId xmlns:p14="http://schemas.microsoft.com/office/powerpoint/2010/main" val="1102405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CD9402-9058-4479-1A70-62A9E9BC0C56}"/>
              </a:ext>
            </a:extLst>
          </p:cNvPr>
          <p:cNvSpPr txBox="1"/>
          <p:nvPr/>
        </p:nvSpPr>
        <p:spPr>
          <a:xfrm>
            <a:off x="2500604" y="91819"/>
            <a:ext cx="4142792" cy="954107"/>
          </a:xfrm>
          <a:prstGeom prst="rect">
            <a:avLst/>
          </a:prstGeom>
          <a:noFill/>
        </p:spPr>
        <p:txBody>
          <a:bodyPr wrap="square">
            <a:spAutoFit/>
          </a:bodyPr>
          <a:lstStyle/>
          <a:p>
            <a:pPr algn="ctr"/>
            <a:r>
              <a:rPr lang="fr-FR" sz="2800" b="0" i="0" u="none" strike="noStrike" baseline="0" dirty="0">
                <a:solidFill>
                  <a:srgbClr val="2A1A00"/>
                </a:solidFill>
                <a:latin typeface="Impact" panose="020B0806030902050204" pitchFamily="34" charset="0"/>
              </a:rPr>
              <a:t>R-TYPE INSTRUCTION: STEP3  ADD $T1, $T2, $T3 </a:t>
            </a:r>
            <a:endParaRPr lang="en-US" sz="23900" dirty="0"/>
          </a:p>
        </p:txBody>
      </p:sp>
      <p:pic>
        <p:nvPicPr>
          <p:cNvPr id="3" name="Picture 2">
            <a:extLst>
              <a:ext uri="{FF2B5EF4-FFF2-40B4-BE49-F238E27FC236}">
                <a16:creationId xmlns:a16="http://schemas.microsoft.com/office/drawing/2014/main" id="{B7DFB3BB-3997-DEF7-4A85-65EFC1D773AE}"/>
              </a:ext>
            </a:extLst>
          </p:cNvPr>
          <p:cNvPicPr>
            <a:picLocks noChangeAspect="1"/>
          </p:cNvPicPr>
          <p:nvPr/>
        </p:nvPicPr>
        <p:blipFill>
          <a:blip r:embed="rId3"/>
          <a:stretch>
            <a:fillRect/>
          </a:stretch>
        </p:blipFill>
        <p:spPr>
          <a:xfrm>
            <a:off x="0" y="1045926"/>
            <a:ext cx="9137554" cy="5200821"/>
          </a:xfrm>
          <a:prstGeom prst="rect">
            <a:avLst/>
          </a:prstGeom>
        </p:spPr>
      </p:pic>
      <p:sp>
        <p:nvSpPr>
          <p:cNvPr id="7" name="TextBox 6">
            <a:extLst>
              <a:ext uri="{FF2B5EF4-FFF2-40B4-BE49-F238E27FC236}">
                <a16:creationId xmlns:a16="http://schemas.microsoft.com/office/drawing/2014/main" id="{658B2B01-9BF7-FDEF-2088-84ACFD3A6A23}"/>
              </a:ext>
            </a:extLst>
          </p:cNvPr>
          <p:cNvSpPr txBox="1"/>
          <p:nvPr/>
        </p:nvSpPr>
        <p:spPr>
          <a:xfrm>
            <a:off x="2043403" y="6246747"/>
            <a:ext cx="5402425" cy="369332"/>
          </a:xfrm>
          <a:prstGeom prst="rect">
            <a:avLst/>
          </a:prstGeom>
          <a:noFill/>
        </p:spPr>
        <p:txBody>
          <a:bodyPr wrap="square">
            <a:spAutoFit/>
          </a:bodyPr>
          <a:lstStyle/>
          <a:p>
            <a:r>
              <a:rPr lang="en-US" sz="1800" b="1" i="0" u="none" strike="noStrike" baseline="0" dirty="0">
                <a:solidFill>
                  <a:srgbClr val="000000"/>
                </a:solidFill>
                <a:latin typeface="Tahoma" panose="020B0604030504040204" pitchFamily="34" charset="0"/>
              </a:rPr>
              <a:t>ALU operates on the two register operands </a:t>
            </a:r>
            <a:endParaRPr lang="en-US" dirty="0"/>
          </a:p>
        </p:txBody>
      </p:sp>
    </p:spTree>
    <p:extLst>
      <p:ext uri="{BB962C8B-B14F-4D97-AF65-F5344CB8AC3E}">
        <p14:creationId xmlns:p14="http://schemas.microsoft.com/office/powerpoint/2010/main" val="14613349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CD9402-9058-4479-1A70-62A9E9BC0C56}"/>
              </a:ext>
            </a:extLst>
          </p:cNvPr>
          <p:cNvSpPr txBox="1"/>
          <p:nvPr/>
        </p:nvSpPr>
        <p:spPr>
          <a:xfrm>
            <a:off x="2500604" y="91819"/>
            <a:ext cx="4142792" cy="954107"/>
          </a:xfrm>
          <a:prstGeom prst="rect">
            <a:avLst/>
          </a:prstGeom>
          <a:noFill/>
        </p:spPr>
        <p:txBody>
          <a:bodyPr wrap="square">
            <a:spAutoFit/>
          </a:bodyPr>
          <a:lstStyle/>
          <a:p>
            <a:pPr algn="ctr"/>
            <a:r>
              <a:rPr lang="fr-FR" sz="2800" b="0" i="0" u="none" strike="noStrike" baseline="0" dirty="0">
                <a:solidFill>
                  <a:srgbClr val="2A1A00"/>
                </a:solidFill>
                <a:latin typeface="Impact" panose="020B0806030902050204" pitchFamily="34" charset="0"/>
              </a:rPr>
              <a:t>R-TYPE INSTRUCTION: STEP4  ADD $T1, $T2, $T3 </a:t>
            </a:r>
            <a:endParaRPr lang="en-US" sz="23900" dirty="0"/>
          </a:p>
        </p:txBody>
      </p:sp>
      <p:pic>
        <p:nvPicPr>
          <p:cNvPr id="3" name="Picture 2">
            <a:extLst>
              <a:ext uri="{FF2B5EF4-FFF2-40B4-BE49-F238E27FC236}">
                <a16:creationId xmlns:a16="http://schemas.microsoft.com/office/drawing/2014/main" id="{B7DFB3BB-3997-DEF7-4A85-65EFC1D773AE}"/>
              </a:ext>
            </a:extLst>
          </p:cNvPr>
          <p:cNvPicPr>
            <a:picLocks noChangeAspect="1"/>
          </p:cNvPicPr>
          <p:nvPr/>
        </p:nvPicPr>
        <p:blipFill>
          <a:blip r:embed="rId3"/>
          <a:stretch>
            <a:fillRect/>
          </a:stretch>
        </p:blipFill>
        <p:spPr>
          <a:xfrm>
            <a:off x="0" y="1045926"/>
            <a:ext cx="9137554" cy="5200821"/>
          </a:xfrm>
          <a:prstGeom prst="rect">
            <a:avLst/>
          </a:prstGeom>
        </p:spPr>
      </p:pic>
      <p:sp>
        <p:nvSpPr>
          <p:cNvPr id="7" name="TextBox 6">
            <a:extLst>
              <a:ext uri="{FF2B5EF4-FFF2-40B4-BE49-F238E27FC236}">
                <a16:creationId xmlns:a16="http://schemas.microsoft.com/office/drawing/2014/main" id="{658B2B01-9BF7-FDEF-2088-84ACFD3A6A23}"/>
              </a:ext>
            </a:extLst>
          </p:cNvPr>
          <p:cNvSpPr txBox="1"/>
          <p:nvPr/>
        </p:nvSpPr>
        <p:spPr>
          <a:xfrm>
            <a:off x="2043403" y="6246747"/>
            <a:ext cx="5402425" cy="369332"/>
          </a:xfrm>
          <a:prstGeom prst="rect">
            <a:avLst/>
          </a:prstGeom>
          <a:noFill/>
        </p:spPr>
        <p:txBody>
          <a:bodyPr wrap="square">
            <a:spAutoFit/>
          </a:bodyPr>
          <a:lstStyle/>
          <a:p>
            <a:pPr algn="ctr"/>
            <a:r>
              <a:rPr lang="en-US" sz="1800" b="1" i="0" u="none" strike="noStrike" baseline="0" dirty="0">
                <a:solidFill>
                  <a:srgbClr val="000000"/>
                </a:solidFill>
                <a:latin typeface="Tahoma" panose="020B0604030504040204" pitchFamily="34" charset="0"/>
              </a:rPr>
              <a:t>Write result to register </a:t>
            </a:r>
            <a:endParaRPr lang="en-US" dirty="0"/>
          </a:p>
        </p:txBody>
      </p:sp>
    </p:spTree>
    <p:extLst>
      <p:ext uri="{BB962C8B-B14F-4D97-AF65-F5344CB8AC3E}">
        <p14:creationId xmlns:p14="http://schemas.microsoft.com/office/powerpoint/2010/main" val="13474206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052427"/>
            <a:ext cx="4301411" cy="3139321"/>
          </a:xfrm>
          <a:prstGeom prst="rect">
            <a:avLst/>
          </a:prstGeom>
          <a:noFill/>
        </p:spPr>
        <p:txBody>
          <a:bodyPr wrap="square" rtlCol="0">
            <a:spAutoFit/>
          </a:bodyPr>
          <a:lstStyle/>
          <a:p>
            <a:r>
              <a:rPr lang="en-US" sz="1800" b="0" i="1" u="none" strike="noStrike" baseline="0" dirty="0">
                <a:solidFill>
                  <a:srgbClr val="585858"/>
                </a:solidFill>
                <a:latin typeface="Gill Sans MT" panose="020B0502020104020203" pitchFamily="34" charset="0"/>
              </a:rPr>
              <a:t>The steps are not really </a:t>
            </a:r>
            <a:r>
              <a:rPr lang="en-US" sz="1800" b="0" i="1" u="none" strike="noStrike" baseline="0" dirty="0" err="1">
                <a:solidFill>
                  <a:srgbClr val="585858"/>
                </a:solidFill>
                <a:latin typeface="Gill Sans MT" panose="020B0502020104020203" pitchFamily="34" charset="0"/>
              </a:rPr>
              <a:t>distinct</a:t>
            </a:r>
            <a:r>
              <a:rPr lang="en-US" sz="1800" b="0" i="0" u="none" strike="noStrike" baseline="0" dirty="0" err="1">
                <a:solidFill>
                  <a:srgbClr val="585858"/>
                </a:solidFill>
                <a:latin typeface="Gill Sans MT" panose="020B0502020104020203" pitchFamily="34" charset="0"/>
              </a:rPr>
              <a:t>as</a:t>
            </a:r>
            <a:r>
              <a:rPr lang="en-US" sz="1800" b="0" i="0" u="none" strike="noStrike" baseline="0" dirty="0">
                <a:solidFill>
                  <a:srgbClr val="585858"/>
                </a:solidFill>
                <a:latin typeface="Gill Sans MT" panose="020B0502020104020203" pitchFamily="34" charset="0"/>
              </a:rPr>
              <a:t> each instruction completes in exactly one clock cycle –they simply indicate the sequence of data flowing through the </a:t>
            </a:r>
            <a:r>
              <a:rPr lang="en-US" sz="1800" b="0" i="0" u="none" strike="noStrike" baseline="0" dirty="0" err="1">
                <a:solidFill>
                  <a:srgbClr val="585858"/>
                </a:solidFill>
                <a:latin typeface="Gill Sans MT" panose="020B0502020104020203" pitchFamily="34" charset="0"/>
              </a:rPr>
              <a:t>datapath</a:t>
            </a:r>
            <a:endParaRPr lang="en-US" sz="1800" b="0" i="0" u="none" strike="noStrike" baseline="0" dirty="0">
              <a:solidFill>
                <a:srgbClr val="585858"/>
              </a:solidFill>
              <a:latin typeface="Gill Sans MT" panose="020B0502020104020203" pitchFamily="34" charset="0"/>
            </a:endParaRPr>
          </a:p>
          <a:p>
            <a:r>
              <a:rPr lang="en-US" sz="1800" b="0" i="0" u="none" strike="noStrike" baseline="0" dirty="0">
                <a:solidFill>
                  <a:srgbClr val="2A1A00"/>
                </a:solidFill>
                <a:latin typeface="Arial" panose="020B0604020202020204" pitchFamily="34" charset="0"/>
              </a:rPr>
              <a:t>•</a:t>
            </a:r>
            <a:r>
              <a:rPr lang="en-US" sz="1800" b="0" i="1" u="none" strike="noStrike" baseline="0" dirty="0">
                <a:solidFill>
                  <a:srgbClr val="585858"/>
                </a:solidFill>
                <a:latin typeface="Gill Sans MT" panose="020B0502020104020203" pitchFamily="34" charset="0"/>
              </a:rPr>
              <a:t>The operation of the </a:t>
            </a:r>
            <a:r>
              <a:rPr lang="en-US" sz="1800" b="0" i="1" u="none" strike="noStrike" baseline="0" dirty="0" err="1">
                <a:solidFill>
                  <a:srgbClr val="585858"/>
                </a:solidFill>
                <a:latin typeface="Gill Sans MT" panose="020B0502020104020203" pitchFamily="34" charset="0"/>
              </a:rPr>
              <a:t>datapath</a:t>
            </a:r>
            <a:r>
              <a:rPr lang="en-US" sz="1800" b="0" i="1" u="none" strike="noStrike" baseline="0" dirty="0">
                <a:solidFill>
                  <a:srgbClr val="585858"/>
                </a:solidFill>
                <a:latin typeface="Gill Sans MT" panose="020B0502020104020203" pitchFamily="34" charset="0"/>
              </a:rPr>
              <a:t> during a cycle is purely combinational</a:t>
            </a:r>
            <a:r>
              <a:rPr lang="en-US" sz="1800" b="0" i="0" u="none" strike="noStrike" baseline="0" dirty="0">
                <a:solidFill>
                  <a:srgbClr val="585858"/>
                </a:solidFill>
                <a:latin typeface="Gill Sans MT" panose="020B0502020104020203" pitchFamily="34" charset="0"/>
              </a:rPr>
              <a:t>–nothing is stored during a clock cycle</a:t>
            </a:r>
          </a:p>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Therefore, the machine is stable in a particular state at the start of a cycle and reaches a new stable state only at the end of the cycle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861249" y="1052427"/>
            <a:ext cx="4156787" cy="2862322"/>
          </a:xfrm>
          <a:prstGeom prst="rect">
            <a:avLst/>
          </a:prstGeom>
          <a:noFill/>
        </p:spPr>
        <p:txBody>
          <a:bodyPr wrap="square" rtlCol="0">
            <a:spAutoFit/>
          </a:bodyPr>
          <a:lstStyle/>
          <a:p>
            <a:pPr algn="r" rtl="1"/>
            <a:r>
              <a:rPr lang="fa-IR" dirty="0"/>
              <a:t>مراحل واقعاً متمایز نیستند که هر دستورالعمل دقیقاً در یک چرخه ساعت کامل می شود - آنها به سادگی دنباله ای از داده ها را نشان می دهند که در مسیر داده جریان دارند.</a:t>
            </a:r>
          </a:p>
          <a:p>
            <a:pPr algn="r" rtl="1"/>
            <a:r>
              <a:rPr lang="fa-IR" dirty="0"/>
              <a:t>•عملکرد مسیر داده در طول یک چرخه کاملاً ترکیبی است - هیچ چیزی در طول چرخه ساعت ذخیره نمی شود</a:t>
            </a:r>
          </a:p>
          <a:p>
            <a:pPr algn="r" rtl="1"/>
            <a:r>
              <a:rPr lang="fa-IR" dirty="0"/>
              <a:t>•بنابراین ماشین در شروع یک چرخه در یک حالت خاص پایدار است و فقط در پایان چرخه به حالت پایدار جدید می رسد.</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0" cy="5115022"/>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SINGLE-CYCLE IMPLEMENTATION NOTES</a:t>
            </a:r>
          </a:p>
        </p:txBody>
      </p:sp>
    </p:spTree>
    <p:extLst>
      <p:ext uri="{BB962C8B-B14F-4D97-AF65-F5344CB8AC3E}">
        <p14:creationId xmlns:p14="http://schemas.microsoft.com/office/powerpoint/2010/main" val="4625505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052427"/>
            <a:ext cx="4301411" cy="3693319"/>
          </a:xfrm>
          <a:prstGeom prst="rect">
            <a:avLst/>
          </a:prstGeom>
          <a:noFill/>
        </p:spPr>
        <p:txBody>
          <a:bodyPr wrap="square" rtlCol="0">
            <a:spAutoFit/>
          </a:bodyPr>
          <a:lstStyle/>
          <a:p>
            <a:r>
              <a:rPr lang="en-US" sz="1800" b="0" i="0" u="none" strike="noStrike" baseline="0" dirty="0">
                <a:solidFill>
                  <a:srgbClr val="2A1A00"/>
                </a:solidFill>
                <a:latin typeface="Gill Sans MT" panose="020B0502020104020203" pitchFamily="34" charset="0"/>
              </a:rPr>
              <a:t>1.Fetch instruction and increment PC</a:t>
            </a:r>
          </a:p>
          <a:p>
            <a:r>
              <a:rPr lang="en-US" sz="1800" b="0" i="0" u="none" strike="noStrike" baseline="0" dirty="0">
                <a:solidFill>
                  <a:srgbClr val="2A1A00"/>
                </a:solidFill>
                <a:latin typeface="Gill Sans MT" panose="020B0502020104020203" pitchFamily="34" charset="0"/>
              </a:rPr>
              <a:t>2.</a:t>
            </a:r>
            <a:r>
              <a:rPr lang="en-US" sz="1800" b="0" i="0" u="none" strike="noStrike" baseline="0" dirty="0">
                <a:solidFill>
                  <a:srgbClr val="585858"/>
                </a:solidFill>
                <a:latin typeface="Gill Sans MT" panose="020B0502020104020203" pitchFamily="34" charset="0"/>
              </a:rPr>
              <a:t>Read base register from the register file: the base register ($t2) is given by bits 25-21 of the instruction</a:t>
            </a:r>
          </a:p>
          <a:p>
            <a:r>
              <a:rPr lang="en-US" sz="1800" b="0" i="0" u="none" strike="noStrike" baseline="0" dirty="0">
                <a:solidFill>
                  <a:srgbClr val="2A1A00"/>
                </a:solidFill>
                <a:latin typeface="Gill Sans MT" panose="020B0502020104020203" pitchFamily="34" charset="0"/>
              </a:rPr>
              <a:t>3.</a:t>
            </a:r>
            <a:r>
              <a:rPr lang="en-US" sz="1800" b="0" i="0" u="none" strike="noStrike" baseline="0" dirty="0">
                <a:solidFill>
                  <a:srgbClr val="585858"/>
                </a:solidFill>
                <a:latin typeface="Gill Sans MT" panose="020B0502020104020203" pitchFamily="34" charset="0"/>
              </a:rPr>
              <a:t>ALU computes sum of value read from the register file and the sign-extended lower 16 bits (offset) of the instruction</a:t>
            </a:r>
          </a:p>
          <a:p>
            <a:r>
              <a:rPr lang="en-US" sz="1800" b="0" i="0" u="none" strike="noStrike" baseline="0" dirty="0">
                <a:solidFill>
                  <a:srgbClr val="2A1A00"/>
                </a:solidFill>
                <a:latin typeface="Gill Sans MT" panose="020B0502020104020203" pitchFamily="34" charset="0"/>
              </a:rPr>
              <a:t>4.The sum from the ALU is used as the address for the data memory</a:t>
            </a:r>
          </a:p>
          <a:p>
            <a:r>
              <a:rPr lang="en-US" sz="1800" b="0" i="0" u="none" strike="noStrike" baseline="0" dirty="0">
                <a:solidFill>
                  <a:srgbClr val="2A1A00"/>
                </a:solidFill>
                <a:latin typeface="Gill Sans MT" panose="020B0502020104020203" pitchFamily="34" charset="0"/>
              </a:rPr>
              <a:t>5.</a:t>
            </a:r>
            <a:r>
              <a:rPr lang="en-US" sz="1800" b="0" i="0" u="none" strike="noStrike" baseline="0" dirty="0">
                <a:solidFill>
                  <a:srgbClr val="585858"/>
                </a:solidFill>
                <a:latin typeface="Gill Sans MT" panose="020B0502020104020203" pitchFamily="34" charset="0"/>
              </a:rPr>
              <a:t>The data from the memory unit is written into the register file: the destination register ($t1) is given by bits 20-16 of the instruction</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861249" y="1052427"/>
            <a:ext cx="4156787" cy="3139321"/>
          </a:xfrm>
          <a:prstGeom prst="rect">
            <a:avLst/>
          </a:prstGeom>
          <a:noFill/>
        </p:spPr>
        <p:txBody>
          <a:bodyPr wrap="square" rtlCol="0">
            <a:spAutoFit/>
          </a:bodyPr>
          <a:lstStyle/>
          <a:p>
            <a:pPr algn="r" rtl="1"/>
            <a:r>
              <a:rPr lang="fa-IR" dirty="0"/>
              <a:t>1.واکشی دستورالعمل و افزایش کامپیوتر</a:t>
            </a:r>
          </a:p>
          <a:p>
            <a:pPr algn="r" rtl="1"/>
            <a:r>
              <a:rPr lang="fa-IR" dirty="0"/>
              <a:t>2. خواندن ثبات پایه از فایل ثبات: ثبات پایه (</a:t>
            </a:r>
            <a:r>
              <a:rPr lang="en-US" dirty="0"/>
              <a:t>t2$) </a:t>
            </a:r>
            <a:r>
              <a:rPr lang="fa-IR" dirty="0"/>
              <a:t>توسط بیت های 25-21 دستورالعمل داده می شود.</a:t>
            </a:r>
          </a:p>
          <a:p>
            <a:pPr algn="r" rtl="1"/>
            <a:r>
              <a:rPr lang="fa-IR" dirty="0"/>
              <a:t>3.</a:t>
            </a:r>
            <a:r>
              <a:rPr lang="en-US" dirty="0"/>
              <a:t>ALU </a:t>
            </a:r>
            <a:r>
              <a:rPr lang="fa-IR" dirty="0"/>
              <a:t>مجموع مقدار خوانده شده از فایل ثبات و 16 بیت پایین تر (</a:t>
            </a:r>
            <a:r>
              <a:rPr lang="en-US" dirty="0"/>
              <a:t>offset) </a:t>
            </a:r>
            <a:r>
              <a:rPr lang="fa-IR" dirty="0"/>
              <a:t>دستورالعمل را محاسبه می کند.</a:t>
            </a:r>
          </a:p>
          <a:p>
            <a:pPr algn="r" rtl="1"/>
            <a:r>
              <a:rPr lang="fa-IR" dirty="0"/>
              <a:t>4. مجموع از </a:t>
            </a:r>
            <a:r>
              <a:rPr lang="en-US" dirty="0"/>
              <a:t>ALU </a:t>
            </a:r>
            <a:r>
              <a:rPr lang="fa-IR" dirty="0"/>
              <a:t>به عنوان آدرس برای حافظه داده استفاده می شود</a:t>
            </a:r>
          </a:p>
          <a:p>
            <a:pPr algn="r" rtl="1"/>
            <a:r>
              <a:rPr lang="fa-IR" dirty="0"/>
              <a:t>5. داده های واحد حافظه در فایل ثبات نوشته می شود: ثبات مقصد ($</a:t>
            </a:r>
            <a:r>
              <a:rPr lang="en-US" dirty="0"/>
              <a:t>t1) </a:t>
            </a:r>
            <a:r>
              <a:rPr lang="fa-IR" dirty="0"/>
              <a:t>توسط بیت های 20-16 دستورالعمل داده می شود.</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0" cy="5115022"/>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LOAD INSTRUCTION STEPSLW $T1, OFFSET($T2) </a:t>
            </a:r>
          </a:p>
        </p:txBody>
      </p:sp>
    </p:spTree>
    <p:extLst>
      <p:ext uri="{BB962C8B-B14F-4D97-AF65-F5344CB8AC3E}">
        <p14:creationId xmlns:p14="http://schemas.microsoft.com/office/powerpoint/2010/main" val="7512043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CD9402-9058-4479-1A70-62A9E9BC0C56}"/>
              </a:ext>
            </a:extLst>
          </p:cNvPr>
          <p:cNvSpPr txBox="1"/>
          <p:nvPr/>
        </p:nvSpPr>
        <p:spPr>
          <a:xfrm>
            <a:off x="2500604" y="91819"/>
            <a:ext cx="4142792" cy="954107"/>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LOAD INSTRUCTION LW $T1, OFFSET($T2) </a:t>
            </a:r>
            <a:endParaRPr lang="en-US" sz="41300" dirty="0"/>
          </a:p>
        </p:txBody>
      </p:sp>
      <p:pic>
        <p:nvPicPr>
          <p:cNvPr id="3" name="Picture 2">
            <a:extLst>
              <a:ext uri="{FF2B5EF4-FFF2-40B4-BE49-F238E27FC236}">
                <a16:creationId xmlns:a16="http://schemas.microsoft.com/office/drawing/2014/main" id="{B7DFB3BB-3997-DEF7-4A85-65EFC1D773AE}"/>
              </a:ext>
            </a:extLst>
          </p:cNvPr>
          <p:cNvPicPr>
            <a:picLocks noChangeAspect="1"/>
          </p:cNvPicPr>
          <p:nvPr/>
        </p:nvPicPr>
        <p:blipFill>
          <a:blip r:embed="rId3"/>
          <a:stretch>
            <a:fillRect/>
          </a:stretch>
        </p:blipFill>
        <p:spPr>
          <a:xfrm>
            <a:off x="0" y="1045926"/>
            <a:ext cx="9137554" cy="5200821"/>
          </a:xfrm>
          <a:prstGeom prst="rect">
            <a:avLst/>
          </a:prstGeom>
        </p:spPr>
      </p:pic>
    </p:spTree>
    <p:extLst>
      <p:ext uri="{BB962C8B-B14F-4D97-AF65-F5344CB8AC3E}">
        <p14:creationId xmlns:p14="http://schemas.microsoft.com/office/powerpoint/2010/main" val="25900743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052427"/>
            <a:ext cx="4301411" cy="3139321"/>
          </a:xfrm>
          <a:prstGeom prst="rect">
            <a:avLst/>
          </a:prstGeom>
          <a:noFill/>
        </p:spPr>
        <p:txBody>
          <a:bodyPr wrap="square" rtlCol="0">
            <a:spAutoFit/>
          </a:bodyPr>
          <a:lstStyle/>
          <a:p>
            <a:r>
              <a:rPr lang="en-US" sz="1800" b="0" i="0" u="none" strike="noStrike" baseline="0" dirty="0">
                <a:solidFill>
                  <a:srgbClr val="2A1A00"/>
                </a:solidFill>
                <a:latin typeface="Gill Sans MT" panose="020B0502020104020203" pitchFamily="34" charset="0"/>
              </a:rPr>
              <a:t>1.Fetch instruction and increment PC</a:t>
            </a:r>
          </a:p>
          <a:p>
            <a:r>
              <a:rPr lang="en-US" sz="1800" b="0" i="0" u="none" strike="noStrike" baseline="0" dirty="0">
                <a:solidFill>
                  <a:srgbClr val="2A1A00"/>
                </a:solidFill>
                <a:latin typeface="Gill Sans MT" panose="020B0502020104020203" pitchFamily="34" charset="0"/>
              </a:rPr>
              <a:t>2.Read two register ($t1 and $t2) from the register file</a:t>
            </a:r>
          </a:p>
          <a:p>
            <a:r>
              <a:rPr lang="en-US" sz="1800" b="0" i="0" u="none" strike="noStrike" baseline="0" dirty="0">
                <a:solidFill>
                  <a:srgbClr val="2A1A00"/>
                </a:solidFill>
                <a:latin typeface="Gill Sans MT" panose="020B0502020104020203" pitchFamily="34" charset="0"/>
              </a:rPr>
              <a:t>3.</a:t>
            </a:r>
            <a:r>
              <a:rPr lang="en-US" sz="1800" b="0" i="0" u="none" strike="noStrike" baseline="0" dirty="0">
                <a:solidFill>
                  <a:srgbClr val="585858"/>
                </a:solidFill>
                <a:latin typeface="Gill Sans MT" panose="020B0502020104020203" pitchFamily="34" charset="0"/>
              </a:rPr>
              <a:t>ALU performs a subtract on the data values from the register file; the value of PC+4 is added to the sign-extended lower 16 bits (offset) of the instruction shifted left by two to give the branch target address</a:t>
            </a:r>
          </a:p>
          <a:p>
            <a:r>
              <a:rPr lang="en-US" sz="1800" b="0" i="0" u="none" strike="noStrike" baseline="0" dirty="0">
                <a:solidFill>
                  <a:srgbClr val="2A1A00"/>
                </a:solidFill>
                <a:latin typeface="Gill Sans MT" panose="020B0502020104020203" pitchFamily="34" charset="0"/>
              </a:rPr>
              <a:t>4.</a:t>
            </a:r>
            <a:r>
              <a:rPr lang="en-US" sz="1800" b="0" i="0" u="none" strike="noStrike" baseline="0" dirty="0">
                <a:solidFill>
                  <a:srgbClr val="585858"/>
                </a:solidFill>
                <a:latin typeface="Gill Sans MT" panose="020B0502020104020203" pitchFamily="34" charset="0"/>
              </a:rPr>
              <a:t>The Zero result from the ALU is used to decide which adder result (from step 1 or 3) to store in the PC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861249" y="1052427"/>
            <a:ext cx="4156787" cy="2862322"/>
          </a:xfrm>
          <a:prstGeom prst="rect">
            <a:avLst/>
          </a:prstGeom>
          <a:noFill/>
        </p:spPr>
        <p:txBody>
          <a:bodyPr wrap="square" rtlCol="0">
            <a:spAutoFit/>
          </a:bodyPr>
          <a:lstStyle/>
          <a:p>
            <a:pPr algn="r" rtl="1"/>
            <a:r>
              <a:rPr lang="fa-IR" dirty="0"/>
              <a:t>1.واکشی دستورالعمل و افزایش کامپیوتر</a:t>
            </a:r>
          </a:p>
          <a:p>
            <a:pPr algn="r" rtl="1"/>
            <a:r>
              <a:rPr lang="fa-IR" dirty="0"/>
              <a:t>2. دو رجیستر ($</a:t>
            </a:r>
            <a:r>
              <a:rPr lang="en-US" dirty="0"/>
              <a:t>t1 </a:t>
            </a:r>
            <a:r>
              <a:rPr lang="fa-IR" dirty="0"/>
              <a:t>و $</a:t>
            </a:r>
            <a:r>
              <a:rPr lang="en-US" dirty="0"/>
              <a:t>t2) </a:t>
            </a:r>
            <a:r>
              <a:rPr lang="fa-IR" dirty="0"/>
              <a:t>را از فایل ثبات بخوانید</a:t>
            </a:r>
          </a:p>
          <a:p>
            <a:pPr algn="r" rtl="1"/>
            <a:r>
              <a:rPr lang="fa-IR" dirty="0"/>
              <a:t>3.</a:t>
            </a:r>
            <a:r>
              <a:rPr lang="en-US" dirty="0"/>
              <a:t>ALU </a:t>
            </a:r>
            <a:r>
              <a:rPr lang="fa-IR" dirty="0"/>
              <a:t>یک تفریق بر روی مقادیر داده از فایل ثبت انجام می دهد. مقدار </a:t>
            </a:r>
            <a:r>
              <a:rPr lang="en-US" dirty="0"/>
              <a:t>PC+4 </a:t>
            </a:r>
            <a:r>
              <a:rPr lang="fa-IR" dirty="0"/>
              <a:t>به 16 بیت پایینی با علامت (</a:t>
            </a:r>
            <a:r>
              <a:rPr lang="en-US" dirty="0"/>
              <a:t>offset) </a:t>
            </a:r>
            <a:r>
              <a:rPr lang="fa-IR" dirty="0"/>
              <a:t>دستورالعمل اضافه می شود که دو به سمت چپ جابه جا می شود تا آدرس هدف شاخه را بدهد.</a:t>
            </a:r>
          </a:p>
          <a:p>
            <a:pPr algn="r" rtl="1"/>
            <a:r>
              <a:rPr lang="fa-IR" dirty="0"/>
              <a:t>4. نتیجه صفر از </a:t>
            </a:r>
            <a:r>
              <a:rPr lang="en-US" dirty="0"/>
              <a:t>ALU </a:t>
            </a:r>
            <a:r>
              <a:rPr lang="fa-IR" dirty="0"/>
              <a:t>برای تصمیم گیری اینکه کدام نتیجه جمع کننده (از مرحله 1 یا 3) در رایانه شخصی ذخیره شود استفاده می شود.</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0" cy="5115022"/>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BRANCH INSTRUCTION STEPSBEQ $T1, $T2, OFFSET </a:t>
            </a:r>
          </a:p>
        </p:txBody>
      </p:sp>
    </p:spTree>
    <p:extLst>
      <p:ext uri="{BB962C8B-B14F-4D97-AF65-F5344CB8AC3E}">
        <p14:creationId xmlns:p14="http://schemas.microsoft.com/office/powerpoint/2010/main" val="40729269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CD9402-9058-4479-1A70-62A9E9BC0C56}"/>
              </a:ext>
            </a:extLst>
          </p:cNvPr>
          <p:cNvSpPr txBox="1"/>
          <p:nvPr/>
        </p:nvSpPr>
        <p:spPr>
          <a:xfrm>
            <a:off x="2500604" y="91819"/>
            <a:ext cx="4142792" cy="830997"/>
          </a:xfrm>
          <a:prstGeom prst="rect">
            <a:avLst/>
          </a:prstGeom>
          <a:noFill/>
        </p:spPr>
        <p:txBody>
          <a:bodyPr wrap="square">
            <a:spAutoFit/>
          </a:bodyPr>
          <a:lstStyle/>
          <a:p>
            <a:pPr algn="ctr"/>
            <a:r>
              <a:rPr lang="en-US" sz="2400" b="0" i="0" u="none" strike="noStrike" baseline="0" dirty="0">
                <a:solidFill>
                  <a:srgbClr val="2A1A00"/>
                </a:solidFill>
                <a:latin typeface="Impact" panose="020B0806030902050204" pitchFamily="34" charset="0"/>
              </a:rPr>
              <a:t>BRANCH INSTRUCTION BEQ $T1, $T2, OFFSET </a:t>
            </a:r>
            <a:endParaRPr lang="en-US" sz="59500" dirty="0"/>
          </a:p>
        </p:txBody>
      </p:sp>
      <p:pic>
        <p:nvPicPr>
          <p:cNvPr id="3" name="Picture 2">
            <a:extLst>
              <a:ext uri="{FF2B5EF4-FFF2-40B4-BE49-F238E27FC236}">
                <a16:creationId xmlns:a16="http://schemas.microsoft.com/office/drawing/2014/main" id="{B7DFB3BB-3997-DEF7-4A85-65EFC1D773AE}"/>
              </a:ext>
            </a:extLst>
          </p:cNvPr>
          <p:cNvPicPr>
            <a:picLocks noChangeAspect="1"/>
          </p:cNvPicPr>
          <p:nvPr/>
        </p:nvPicPr>
        <p:blipFill>
          <a:blip r:embed="rId3"/>
          <a:stretch>
            <a:fillRect/>
          </a:stretch>
        </p:blipFill>
        <p:spPr>
          <a:xfrm>
            <a:off x="0" y="1045926"/>
            <a:ext cx="9137554" cy="5200821"/>
          </a:xfrm>
          <a:prstGeom prst="rect">
            <a:avLst/>
          </a:prstGeom>
        </p:spPr>
      </p:pic>
    </p:spTree>
    <p:extLst>
      <p:ext uri="{BB962C8B-B14F-4D97-AF65-F5344CB8AC3E}">
        <p14:creationId xmlns:p14="http://schemas.microsoft.com/office/powerpoint/2010/main" val="13852092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CD9402-9058-4479-1A70-62A9E9BC0C56}"/>
              </a:ext>
            </a:extLst>
          </p:cNvPr>
          <p:cNvSpPr txBox="1"/>
          <p:nvPr/>
        </p:nvSpPr>
        <p:spPr>
          <a:xfrm>
            <a:off x="2500604" y="91819"/>
            <a:ext cx="4142792" cy="954107"/>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IMPLEMENTATION: ALU CONTROL BLOCK </a:t>
            </a:r>
            <a:endParaRPr lang="en-US" sz="102800" dirty="0"/>
          </a:p>
        </p:txBody>
      </p:sp>
      <p:pic>
        <p:nvPicPr>
          <p:cNvPr id="4" name="Picture 3">
            <a:extLst>
              <a:ext uri="{FF2B5EF4-FFF2-40B4-BE49-F238E27FC236}">
                <a16:creationId xmlns:a16="http://schemas.microsoft.com/office/drawing/2014/main" id="{90A4B63A-B0F6-BE9D-0CD4-8133CB4920FB}"/>
              </a:ext>
            </a:extLst>
          </p:cNvPr>
          <p:cNvPicPr>
            <a:picLocks noChangeAspect="1"/>
          </p:cNvPicPr>
          <p:nvPr/>
        </p:nvPicPr>
        <p:blipFill>
          <a:blip r:embed="rId3"/>
          <a:stretch>
            <a:fillRect/>
          </a:stretch>
        </p:blipFill>
        <p:spPr>
          <a:xfrm>
            <a:off x="0" y="1994580"/>
            <a:ext cx="9144000" cy="3099933"/>
          </a:xfrm>
          <a:prstGeom prst="rect">
            <a:avLst/>
          </a:prstGeom>
        </p:spPr>
      </p:pic>
      <p:sp>
        <p:nvSpPr>
          <p:cNvPr id="7" name="TextBox 6">
            <a:extLst>
              <a:ext uri="{FF2B5EF4-FFF2-40B4-BE49-F238E27FC236}">
                <a16:creationId xmlns:a16="http://schemas.microsoft.com/office/drawing/2014/main" id="{34B27CFF-A15B-8B1C-FD1D-3DD3E694EE49}"/>
              </a:ext>
            </a:extLst>
          </p:cNvPr>
          <p:cNvSpPr txBox="1"/>
          <p:nvPr/>
        </p:nvSpPr>
        <p:spPr>
          <a:xfrm>
            <a:off x="93306" y="5134965"/>
            <a:ext cx="2472612" cy="1477328"/>
          </a:xfrm>
          <a:prstGeom prst="rect">
            <a:avLst/>
          </a:prstGeom>
          <a:noFill/>
        </p:spPr>
        <p:txBody>
          <a:bodyPr wrap="square">
            <a:spAutoFit/>
          </a:bodyPr>
          <a:lstStyle/>
          <a:p>
            <a:r>
              <a:rPr lang="en-US" dirty="0"/>
              <a:t>*Typo in text </a:t>
            </a:r>
          </a:p>
          <a:p>
            <a:r>
              <a:rPr lang="en-US" dirty="0"/>
              <a:t>Fig. 5.15: if it is X </a:t>
            </a:r>
          </a:p>
          <a:p>
            <a:r>
              <a:rPr lang="en-US" dirty="0"/>
              <a:t>then there is potential </a:t>
            </a:r>
          </a:p>
          <a:p>
            <a:r>
              <a:rPr lang="en-US" dirty="0"/>
              <a:t>conflict between </a:t>
            </a:r>
          </a:p>
          <a:p>
            <a:r>
              <a:rPr lang="en-US" dirty="0"/>
              <a:t>line 2 and lines 3-7! </a:t>
            </a:r>
          </a:p>
        </p:txBody>
      </p:sp>
      <p:sp>
        <p:nvSpPr>
          <p:cNvPr id="9" name="TextBox 8">
            <a:extLst>
              <a:ext uri="{FF2B5EF4-FFF2-40B4-BE49-F238E27FC236}">
                <a16:creationId xmlns:a16="http://schemas.microsoft.com/office/drawing/2014/main" id="{EDB65882-4F86-827D-6083-63E50D6AC78A}"/>
              </a:ext>
            </a:extLst>
          </p:cNvPr>
          <p:cNvSpPr txBox="1"/>
          <p:nvPr/>
        </p:nvSpPr>
        <p:spPr>
          <a:xfrm>
            <a:off x="6643396" y="5152022"/>
            <a:ext cx="2127377" cy="1477328"/>
          </a:xfrm>
          <a:prstGeom prst="rect">
            <a:avLst/>
          </a:prstGeom>
          <a:noFill/>
        </p:spPr>
        <p:txBody>
          <a:bodyPr wrap="square">
            <a:spAutoFit/>
          </a:bodyPr>
          <a:lstStyle/>
          <a:p>
            <a:pPr algn="r" rtl="1"/>
            <a:r>
              <a:rPr lang="en-US" dirty="0"/>
              <a:t>*</a:t>
            </a:r>
            <a:r>
              <a:rPr lang="en-US" dirty="0" err="1"/>
              <a:t>اشتباه</a:t>
            </a:r>
            <a:r>
              <a:rPr lang="en-US" dirty="0"/>
              <a:t> </a:t>
            </a:r>
            <a:r>
              <a:rPr lang="en-US" dirty="0" err="1"/>
              <a:t>تایپی</a:t>
            </a:r>
            <a:r>
              <a:rPr lang="en-US" dirty="0"/>
              <a:t> </a:t>
            </a:r>
            <a:r>
              <a:rPr lang="en-US" dirty="0" err="1"/>
              <a:t>در</a:t>
            </a:r>
            <a:r>
              <a:rPr lang="en-US" dirty="0"/>
              <a:t> </a:t>
            </a:r>
            <a:r>
              <a:rPr lang="en-US" dirty="0" err="1"/>
              <a:t>متن</a:t>
            </a:r>
            <a:endParaRPr lang="en-US" dirty="0"/>
          </a:p>
          <a:p>
            <a:pPr algn="r" rtl="1"/>
            <a:r>
              <a:rPr lang="en-US" dirty="0" err="1"/>
              <a:t>شکل</a:t>
            </a:r>
            <a:r>
              <a:rPr lang="en-US" dirty="0"/>
              <a:t> 5.15: </a:t>
            </a:r>
            <a:r>
              <a:rPr lang="en-US" dirty="0" err="1"/>
              <a:t>اگر</a:t>
            </a:r>
            <a:r>
              <a:rPr lang="en-US" dirty="0"/>
              <a:t> X </a:t>
            </a:r>
            <a:r>
              <a:rPr lang="en-US" dirty="0" err="1"/>
              <a:t>باشد</a:t>
            </a:r>
            <a:endParaRPr lang="en-US" dirty="0"/>
          </a:p>
          <a:p>
            <a:pPr algn="r" rtl="1"/>
            <a:r>
              <a:rPr lang="en-US" dirty="0" err="1"/>
              <a:t>پس</a:t>
            </a:r>
            <a:r>
              <a:rPr lang="en-US" dirty="0"/>
              <a:t> </a:t>
            </a:r>
            <a:r>
              <a:rPr lang="en-US" dirty="0" err="1"/>
              <a:t>پتانسیل</a:t>
            </a:r>
            <a:r>
              <a:rPr lang="en-US" dirty="0"/>
              <a:t> </a:t>
            </a:r>
            <a:r>
              <a:rPr lang="en-US" dirty="0" err="1"/>
              <a:t>وجود</a:t>
            </a:r>
            <a:r>
              <a:rPr lang="en-US" dirty="0"/>
              <a:t> </a:t>
            </a:r>
            <a:r>
              <a:rPr lang="en-US" dirty="0" err="1"/>
              <a:t>دارد</a:t>
            </a:r>
            <a:endParaRPr lang="en-US" dirty="0"/>
          </a:p>
          <a:p>
            <a:pPr algn="r" rtl="1"/>
            <a:r>
              <a:rPr lang="en-US" dirty="0" err="1"/>
              <a:t>درگیری</a:t>
            </a:r>
            <a:r>
              <a:rPr lang="en-US" dirty="0"/>
              <a:t> </a:t>
            </a:r>
            <a:r>
              <a:rPr lang="en-US" dirty="0" err="1"/>
              <a:t>بین</a:t>
            </a:r>
            <a:endParaRPr lang="en-US" dirty="0"/>
          </a:p>
          <a:p>
            <a:pPr algn="r" rtl="1"/>
            <a:r>
              <a:rPr lang="en-US" dirty="0" err="1"/>
              <a:t>خط</a:t>
            </a:r>
            <a:r>
              <a:rPr lang="en-US" dirty="0"/>
              <a:t> 2 و </a:t>
            </a:r>
            <a:r>
              <a:rPr lang="en-US" dirty="0" err="1"/>
              <a:t>خطوط</a:t>
            </a:r>
            <a:r>
              <a:rPr lang="en-US" dirty="0"/>
              <a:t> 3-7!</a:t>
            </a:r>
          </a:p>
        </p:txBody>
      </p:sp>
    </p:spTree>
    <p:extLst>
      <p:ext uri="{BB962C8B-B14F-4D97-AF65-F5344CB8AC3E}">
        <p14:creationId xmlns:p14="http://schemas.microsoft.com/office/powerpoint/2010/main" val="14647180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CD9402-9058-4479-1A70-62A9E9BC0C56}"/>
              </a:ext>
            </a:extLst>
          </p:cNvPr>
          <p:cNvSpPr txBox="1"/>
          <p:nvPr/>
        </p:nvSpPr>
        <p:spPr>
          <a:xfrm>
            <a:off x="2500604" y="91819"/>
            <a:ext cx="4142792" cy="954107"/>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IMPLEMENTATION: MAIN CONTROL BLOCK </a:t>
            </a:r>
            <a:endParaRPr lang="en-US" sz="177700" dirty="0"/>
          </a:p>
        </p:txBody>
      </p:sp>
      <p:pic>
        <p:nvPicPr>
          <p:cNvPr id="3" name="Picture 2">
            <a:extLst>
              <a:ext uri="{FF2B5EF4-FFF2-40B4-BE49-F238E27FC236}">
                <a16:creationId xmlns:a16="http://schemas.microsoft.com/office/drawing/2014/main" id="{C58BE15D-1A43-33E3-345F-8EA354A93CE1}"/>
              </a:ext>
            </a:extLst>
          </p:cNvPr>
          <p:cNvPicPr>
            <a:picLocks noChangeAspect="1"/>
          </p:cNvPicPr>
          <p:nvPr/>
        </p:nvPicPr>
        <p:blipFill>
          <a:blip r:embed="rId3"/>
          <a:stretch>
            <a:fillRect/>
          </a:stretch>
        </p:blipFill>
        <p:spPr>
          <a:xfrm>
            <a:off x="55638" y="921801"/>
            <a:ext cx="4404742" cy="5014395"/>
          </a:xfrm>
          <a:prstGeom prst="rect">
            <a:avLst/>
          </a:prstGeom>
        </p:spPr>
      </p:pic>
      <p:pic>
        <p:nvPicPr>
          <p:cNvPr id="8" name="Picture 7">
            <a:extLst>
              <a:ext uri="{FF2B5EF4-FFF2-40B4-BE49-F238E27FC236}">
                <a16:creationId xmlns:a16="http://schemas.microsoft.com/office/drawing/2014/main" id="{6EC3E860-F3A5-6DD2-C69E-83FB046F3397}"/>
              </a:ext>
            </a:extLst>
          </p:cNvPr>
          <p:cNvPicPr>
            <a:picLocks noChangeAspect="1"/>
          </p:cNvPicPr>
          <p:nvPr/>
        </p:nvPicPr>
        <p:blipFill>
          <a:blip r:embed="rId4"/>
          <a:stretch>
            <a:fillRect/>
          </a:stretch>
        </p:blipFill>
        <p:spPr>
          <a:xfrm>
            <a:off x="4460380" y="921802"/>
            <a:ext cx="4176122" cy="5014395"/>
          </a:xfrm>
          <a:prstGeom prst="rect">
            <a:avLst/>
          </a:prstGeom>
        </p:spPr>
      </p:pic>
      <p:sp>
        <p:nvSpPr>
          <p:cNvPr id="11" name="TextBox 10">
            <a:extLst>
              <a:ext uri="{FF2B5EF4-FFF2-40B4-BE49-F238E27FC236}">
                <a16:creationId xmlns:a16="http://schemas.microsoft.com/office/drawing/2014/main" id="{657395F9-C36C-088B-882D-C45F9CA8028E}"/>
              </a:ext>
            </a:extLst>
          </p:cNvPr>
          <p:cNvSpPr txBox="1"/>
          <p:nvPr/>
        </p:nvSpPr>
        <p:spPr>
          <a:xfrm>
            <a:off x="2198379" y="5936196"/>
            <a:ext cx="6438123" cy="646331"/>
          </a:xfrm>
          <a:prstGeom prst="rect">
            <a:avLst/>
          </a:prstGeom>
          <a:noFill/>
        </p:spPr>
        <p:txBody>
          <a:bodyPr wrap="square">
            <a:spAutoFit/>
          </a:bodyPr>
          <a:lstStyle/>
          <a:p>
            <a:pPr algn="r" rtl="1"/>
            <a:r>
              <a:rPr lang="en-US" dirty="0" err="1"/>
              <a:t>کنترل</a:t>
            </a:r>
            <a:r>
              <a:rPr lang="en-US" dirty="0"/>
              <a:t> </a:t>
            </a:r>
            <a:r>
              <a:rPr lang="en-US" dirty="0" err="1"/>
              <a:t>اصلی</a:t>
            </a:r>
            <a:r>
              <a:rPr lang="en-US" dirty="0"/>
              <a:t> PLA (</a:t>
            </a:r>
            <a:r>
              <a:rPr lang="en-US" dirty="0" err="1"/>
              <a:t>قابل</a:t>
            </a:r>
            <a:r>
              <a:rPr lang="en-US" dirty="0"/>
              <a:t> </a:t>
            </a:r>
            <a:r>
              <a:rPr lang="en-US" dirty="0" err="1"/>
              <a:t>برنامه</a:t>
            </a:r>
            <a:r>
              <a:rPr lang="en-US" dirty="0"/>
              <a:t> </a:t>
            </a:r>
            <a:r>
              <a:rPr lang="en-US" dirty="0" err="1"/>
              <a:t>ریزی</a:t>
            </a:r>
            <a:r>
              <a:rPr lang="en-US" dirty="0"/>
              <a:t> </a:t>
            </a:r>
            <a:r>
              <a:rPr lang="en-US" dirty="0" err="1"/>
              <a:t>آرایه</a:t>
            </a:r>
            <a:r>
              <a:rPr lang="en-US" dirty="0"/>
              <a:t> </a:t>
            </a:r>
            <a:r>
              <a:rPr lang="en-US" dirty="0" err="1"/>
              <a:t>منطقی</a:t>
            </a:r>
            <a:r>
              <a:rPr lang="en-US" dirty="0"/>
              <a:t>): </a:t>
            </a:r>
            <a:r>
              <a:rPr lang="en-US" dirty="0" err="1"/>
              <a:t>اصل</a:t>
            </a:r>
            <a:r>
              <a:rPr lang="en-US" dirty="0"/>
              <a:t> </a:t>
            </a:r>
            <a:r>
              <a:rPr lang="en-US" dirty="0" err="1"/>
              <a:t>اساسیPLA</a:t>
            </a:r>
            <a:r>
              <a:rPr lang="en-US" dirty="0"/>
              <a:t> </a:t>
            </a:r>
            <a:r>
              <a:rPr lang="en-US" dirty="0" err="1"/>
              <a:t>هر</a:t>
            </a:r>
            <a:r>
              <a:rPr lang="en-US" dirty="0"/>
              <a:t> </a:t>
            </a:r>
            <a:r>
              <a:rPr lang="en-US" dirty="0" err="1"/>
              <a:t>عبارت</a:t>
            </a:r>
            <a:r>
              <a:rPr lang="en-US" dirty="0"/>
              <a:t> </a:t>
            </a:r>
            <a:r>
              <a:rPr lang="en-US" dirty="0" err="1"/>
              <a:t>منطقی</a:t>
            </a:r>
            <a:r>
              <a:rPr lang="en-US" dirty="0"/>
              <a:t> </a:t>
            </a:r>
            <a:r>
              <a:rPr lang="en-US" dirty="0" err="1"/>
              <a:t>استرا</a:t>
            </a:r>
            <a:r>
              <a:rPr lang="en-US" dirty="0"/>
              <a:t> </a:t>
            </a:r>
            <a:r>
              <a:rPr lang="en-US" dirty="0" err="1"/>
              <a:t>می</a:t>
            </a:r>
            <a:r>
              <a:rPr lang="en-US" dirty="0"/>
              <a:t> </a:t>
            </a:r>
            <a:r>
              <a:rPr lang="en-US" dirty="0" err="1"/>
              <a:t>توان</a:t>
            </a:r>
            <a:r>
              <a:rPr lang="en-US" dirty="0"/>
              <a:t> </a:t>
            </a:r>
            <a:r>
              <a:rPr lang="en-US" dirty="0" err="1"/>
              <a:t>به</a:t>
            </a:r>
            <a:r>
              <a:rPr lang="en-US" dirty="0"/>
              <a:t> </a:t>
            </a:r>
            <a:r>
              <a:rPr lang="en-US" dirty="0" err="1"/>
              <a:t>صورت</a:t>
            </a:r>
            <a:r>
              <a:rPr lang="en-US" dirty="0"/>
              <a:t> </a:t>
            </a:r>
            <a:r>
              <a:rPr lang="en-US" dirty="0" err="1"/>
              <a:t>مجموع</a:t>
            </a:r>
            <a:r>
              <a:rPr lang="en-US" dirty="0"/>
              <a:t> </a:t>
            </a:r>
            <a:r>
              <a:rPr lang="en-US" dirty="0" err="1"/>
              <a:t>محصولات</a:t>
            </a:r>
            <a:r>
              <a:rPr lang="en-US" dirty="0"/>
              <a:t> </a:t>
            </a:r>
            <a:r>
              <a:rPr lang="en-US" dirty="0" err="1"/>
              <a:t>نوشت</a:t>
            </a:r>
            <a:endParaRPr lang="en-US" dirty="0"/>
          </a:p>
        </p:txBody>
      </p:sp>
    </p:spTree>
    <p:extLst>
      <p:ext uri="{BB962C8B-B14F-4D97-AF65-F5344CB8AC3E}">
        <p14:creationId xmlns:p14="http://schemas.microsoft.com/office/powerpoint/2010/main" val="38342013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052427"/>
            <a:ext cx="4301411" cy="3693319"/>
          </a:xfrm>
          <a:prstGeom prst="rect">
            <a:avLst/>
          </a:prstGeom>
          <a:noFill/>
        </p:spPr>
        <p:txBody>
          <a:bodyPr wrap="square" rtlCol="0">
            <a:spAutoFit/>
          </a:bodyPr>
          <a:lstStyle/>
          <a:p>
            <a:r>
              <a:rPr lang="en-US" sz="1800" b="0" i="0" u="none" strike="noStrike" baseline="0" dirty="0">
                <a:latin typeface="Arial" panose="020B0604020202020204" pitchFamily="34" charset="0"/>
              </a:rPr>
              <a:t>•</a:t>
            </a:r>
            <a:r>
              <a:rPr lang="en-US" sz="1800" b="0" i="0" u="none" strike="noStrike" baseline="0" dirty="0">
                <a:latin typeface="Gill Sans MT" panose="020B0502020104020203" pitchFamily="34" charset="0"/>
              </a:rPr>
              <a:t>Assuming fixed-period clock every instruction </a:t>
            </a:r>
            <a:r>
              <a:rPr lang="en-US" sz="1800" b="0" i="0" u="none" strike="noStrike" baseline="0" dirty="0" err="1">
                <a:latin typeface="Gill Sans MT" panose="020B0502020104020203" pitchFamily="34" charset="0"/>
              </a:rPr>
              <a:t>datapath</a:t>
            </a:r>
            <a:r>
              <a:rPr lang="en-US" sz="1800" b="0" i="0" u="none" strike="noStrike" baseline="0" dirty="0">
                <a:latin typeface="Gill Sans MT" panose="020B0502020104020203" pitchFamily="34" charset="0"/>
              </a:rPr>
              <a:t> uses one clock cycle implies: </a:t>
            </a:r>
          </a:p>
          <a:p>
            <a:r>
              <a:rPr lang="en-US" sz="1800" b="0" i="0" u="none" strike="noStrike" baseline="0" dirty="0">
                <a:latin typeface="Gill Sans MT" panose="020B0502020104020203" pitchFamily="34" charset="0"/>
              </a:rPr>
              <a:t>–CPI = 1</a:t>
            </a:r>
          </a:p>
          <a:p>
            <a:r>
              <a:rPr lang="en-US" sz="1800" b="0" i="0" u="none" strike="noStrike" baseline="0" dirty="0">
                <a:latin typeface="Gill Sans MT" panose="020B0502020104020203" pitchFamily="34" charset="0"/>
              </a:rPr>
              <a:t>–cycle time determined by length of the longest instruction path (load)</a:t>
            </a:r>
          </a:p>
          <a:p>
            <a:r>
              <a:rPr lang="en-US" sz="1800" b="0" i="0" u="none" strike="noStrike" baseline="0" dirty="0">
                <a:latin typeface="Arial" panose="020B0604020202020204" pitchFamily="34" charset="0"/>
              </a:rPr>
              <a:t>•</a:t>
            </a:r>
            <a:r>
              <a:rPr lang="en-US" sz="1800" b="0" i="0" u="none" strike="noStrike" baseline="0" dirty="0">
                <a:latin typeface="Gill Sans MT" panose="020B0502020104020203" pitchFamily="34" charset="0"/>
              </a:rPr>
              <a:t>but several instructions could run in a shorter clock cycle: </a:t>
            </a:r>
            <a:r>
              <a:rPr lang="en-US" sz="1800" b="1" i="0" u="none" strike="noStrike" baseline="0" dirty="0">
                <a:latin typeface="Gill Sans MT" panose="020B0502020104020203" pitchFamily="34" charset="0"/>
              </a:rPr>
              <a:t>waste of time</a:t>
            </a:r>
            <a:endParaRPr lang="en-US" sz="1800" b="0" i="0" u="none" strike="noStrike" baseline="0" dirty="0">
              <a:latin typeface="Gill Sans MT" panose="020B0502020104020203" pitchFamily="34" charset="0"/>
            </a:endParaRPr>
          </a:p>
          <a:p>
            <a:r>
              <a:rPr lang="en-US" sz="1800" b="0" i="0" u="none" strike="noStrike" baseline="0" dirty="0">
                <a:latin typeface="Arial" panose="020B0604020202020204" pitchFamily="34" charset="0"/>
              </a:rPr>
              <a:t>•consider if we have more complicated instructions like floating point!</a:t>
            </a:r>
          </a:p>
          <a:p>
            <a:r>
              <a:rPr lang="en-US" sz="1800" b="0" i="0" u="none" strike="noStrike" baseline="0" dirty="0">
                <a:latin typeface="Gill Sans MT" panose="020B0502020104020203" pitchFamily="34" charset="0"/>
              </a:rPr>
              <a:t>–</a:t>
            </a:r>
            <a:r>
              <a:rPr lang="en-US" sz="1800" b="1" i="0" u="none" strike="noStrike" baseline="0" dirty="0">
                <a:latin typeface="Gill Sans MT" panose="020B0502020104020203" pitchFamily="34" charset="0"/>
              </a:rPr>
              <a:t>resources used more than once in the same cycle need to be duplicated</a:t>
            </a:r>
            <a:endParaRPr lang="en-US" sz="1800" b="0" i="0" u="none" strike="noStrike" baseline="0" dirty="0">
              <a:latin typeface="Gill Sans MT" panose="020B0502020104020203" pitchFamily="34" charset="0"/>
            </a:endParaRPr>
          </a:p>
          <a:p>
            <a:r>
              <a:rPr lang="en-US" sz="1800" b="0" i="0" u="none" strike="noStrike" baseline="0" dirty="0">
                <a:latin typeface="Arial" panose="020B0604020202020204" pitchFamily="34" charset="0"/>
              </a:rPr>
              <a:t>•waste of hardware and chip area</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861249" y="1052427"/>
            <a:ext cx="4156787" cy="3693319"/>
          </a:xfrm>
          <a:prstGeom prst="rect">
            <a:avLst/>
          </a:prstGeom>
          <a:noFill/>
        </p:spPr>
        <p:txBody>
          <a:bodyPr wrap="square" rtlCol="0">
            <a:spAutoFit/>
          </a:bodyPr>
          <a:lstStyle/>
          <a:p>
            <a:pPr algn="r" rtl="1"/>
            <a:r>
              <a:rPr lang="fa-IR" dirty="0"/>
              <a:t>با فرض اینکه ساعت دوره ثابت هر مسیر داده دستورالعمل از یک چرخه ساعت استفاده می کند، به این معنی است:</a:t>
            </a:r>
          </a:p>
          <a:p>
            <a:pPr algn="r" rtl="1"/>
            <a:r>
              <a:rPr lang="fa-IR" dirty="0"/>
              <a:t>– </a:t>
            </a:r>
            <a:r>
              <a:rPr lang="en-US" dirty="0"/>
              <a:t>CPI = 1</a:t>
            </a:r>
          </a:p>
          <a:p>
            <a:pPr algn="r" rtl="1"/>
            <a:r>
              <a:rPr lang="en-US" dirty="0"/>
              <a:t>- </a:t>
            </a:r>
            <a:r>
              <a:rPr lang="fa-IR" dirty="0"/>
              <a:t>زمان چرخه تعیین شده توسط طول طولانی ترین مسیر دستورالعمل (بار)</a:t>
            </a:r>
          </a:p>
          <a:p>
            <a:pPr algn="r" rtl="1"/>
            <a:r>
              <a:rPr lang="fa-IR" dirty="0"/>
              <a:t>اما چندین دستورالعمل می توانند در یک چرخه ساعت کوتاه تر اجرا شوند: اتلاف وقت</a:t>
            </a:r>
          </a:p>
          <a:p>
            <a:pPr algn="r" rtl="1"/>
            <a:r>
              <a:rPr lang="fa-IR" dirty="0"/>
              <a:t>• در نظر بگیرید که آیا دستورالعمل های پیچیده تری مانند ممیز شناور داریم!</a:t>
            </a:r>
          </a:p>
          <a:p>
            <a:pPr algn="r" rtl="1"/>
            <a:r>
              <a:rPr lang="fa-IR" dirty="0"/>
              <a:t>- منابعی که بیش از یک بار در یک چرخه استفاده می شوند باید تکرار شوند</a:t>
            </a:r>
          </a:p>
          <a:p>
            <a:pPr algn="r" rtl="1"/>
            <a:r>
              <a:rPr lang="fa-IR" dirty="0"/>
              <a:t>• ضایعات سخت افزار و منطقه تراشه</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0" cy="5115022"/>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461665"/>
          </a:xfrm>
          <a:prstGeom prst="rect">
            <a:avLst/>
          </a:prstGeom>
          <a:noFill/>
        </p:spPr>
        <p:txBody>
          <a:bodyPr wrap="square">
            <a:spAutoFit/>
          </a:bodyPr>
          <a:lstStyle/>
          <a:p>
            <a:pPr algn="ctr"/>
            <a:r>
              <a:rPr lang="en-US" sz="2400" b="0" i="0" u="none" strike="noStrike" baseline="0" dirty="0">
                <a:solidFill>
                  <a:srgbClr val="2A1A00"/>
                </a:solidFill>
                <a:latin typeface="Impact" panose="020B0806030902050204" pitchFamily="34" charset="0"/>
              </a:rPr>
              <a:t>SINGLE-CYCLE DESIGN PROBLEMS </a:t>
            </a:r>
          </a:p>
        </p:txBody>
      </p:sp>
    </p:spTree>
    <p:extLst>
      <p:ext uri="{BB962C8B-B14F-4D97-AF65-F5344CB8AC3E}">
        <p14:creationId xmlns:p14="http://schemas.microsoft.com/office/powerpoint/2010/main" val="539973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08861DC0-960A-BB91-1BD7-EBE12834EBB0}"/>
              </a:ext>
            </a:extLst>
          </p:cNvPr>
          <p:cNvSpPr txBox="1"/>
          <p:nvPr/>
        </p:nvSpPr>
        <p:spPr>
          <a:xfrm>
            <a:off x="2286000" y="267869"/>
            <a:ext cx="4572000" cy="830997"/>
          </a:xfrm>
          <a:prstGeom prst="rect">
            <a:avLst/>
          </a:prstGeom>
          <a:noFill/>
        </p:spPr>
        <p:txBody>
          <a:bodyPr wrap="square">
            <a:spAutoFit/>
          </a:bodyPr>
          <a:lstStyle/>
          <a:p>
            <a:pPr algn="ctr"/>
            <a:r>
              <a:rPr lang="en-US" sz="2400" b="0" i="0" u="none" strike="noStrike" baseline="0" dirty="0">
                <a:solidFill>
                  <a:srgbClr val="2A1A00"/>
                </a:solidFill>
                <a:latin typeface="Impact" panose="020B0806030902050204" pitchFamily="34" charset="0"/>
              </a:rPr>
              <a:t>REGISTER TRANSFER LOGIC (RTL)</a:t>
            </a:r>
          </a:p>
          <a:p>
            <a:pPr algn="ctr" rtl="1"/>
            <a:r>
              <a:rPr lang="fa-IR" sz="2400" dirty="0"/>
              <a:t>منطق انتقال ثبت (</a:t>
            </a:r>
            <a:r>
              <a:rPr lang="en-US" sz="2400" dirty="0"/>
              <a:t>RTL)</a:t>
            </a:r>
          </a:p>
        </p:txBody>
      </p:sp>
      <p:sp>
        <p:nvSpPr>
          <p:cNvPr id="3" name="TextBox 2">
            <a:extLst>
              <a:ext uri="{FF2B5EF4-FFF2-40B4-BE49-F238E27FC236}">
                <a16:creationId xmlns:a16="http://schemas.microsoft.com/office/drawing/2014/main" id="{B901FA39-D6C5-E129-E912-DEFB2F98CC6B}"/>
              </a:ext>
            </a:extLst>
          </p:cNvPr>
          <p:cNvSpPr txBox="1"/>
          <p:nvPr/>
        </p:nvSpPr>
        <p:spPr>
          <a:xfrm>
            <a:off x="475861" y="1471300"/>
            <a:ext cx="4572000" cy="1508105"/>
          </a:xfrm>
          <a:prstGeom prst="rect">
            <a:avLst/>
          </a:prstGeom>
          <a:noFill/>
        </p:spPr>
        <p:txBody>
          <a:bodyPr wrap="square">
            <a:spAutoFit/>
          </a:bodyPr>
          <a:lstStyle/>
          <a:p>
            <a:pPr algn="l"/>
            <a:endParaRPr lang="en-US" sz="1000" b="0" i="0" u="none" strike="noStrike" baseline="0" dirty="0">
              <a:solidFill>
                <a:srgbClr val="000000"/>
              </a:solidFill>
              <a:latin typeface="Arial" panose="020B0604020202020204" pitchFamily="34" charset="0"/>
            </a:endParaRPr>
          </a:p>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RTL gives the </a:t>
            </a:r>
            <a:r>
              <a:rPr lang="en-US" sz="1800" b="0" i="0" u="none" strike="noStrike" baseline="0" dirty="0" err="1">
                <a:solidFill>
                  <a:srgbClr val="585858"/>
                </a:solidFill>
                <a:latin typeface="Gill Sans MT" panose="020B0502020104020203" pitchFamily="34" charset="0"/>
              </a:rPr>
              <a:t>meaningof</a:t>
            </a:r>
            <a:r>
              <a:rPr lang="en-US" sz="1800" b="0" i="0" u="none" strike="noStrike" baseline="0" dirty="0">
                <a:solidFill>
                  <a:srgbClr val="585858"/>
                </a:solidFill>
                <a:latin typeface="Gill Sans MT" panose="020B0502020104020203" pitchFamily="34" charset="0"/>
              </a:rPr>
              <a:t> the instructions</a:t>
            </a:r>
          </a:p>
          <a:p>
            <a:r>
              <a:rPr lang="en-US" sz="1800" b="0" i="0" u="none" strike="noStrike" baseline="0" dirty="0">
                <a:solidFill>
                  <a:srgbClr val="2A1A00"/>
                </a:solidFill>
                <a:latin typeface="Arial" panose="020B0604020202020204" pitchFamily="34" charset="0"/>
              </a:rPr>
              <a:t>•All instructions start by fetching the instruction</a:t>
            </a:r>
          </a:p>
          <a:p>
            <a:r>
              <a:rPr lang="en-US" sz="1400" b="1" i="0" u="none" strike="noStrike" baseline="0" dirty="0">
                <a:solidFill>
                  <a:srgbClr val="000000"/>
                </a:solidFill>
                <a:latin typeface="Times New Roman" panose="02020603050405020304" pitchFamily="18" charset="0"/>
              </a:rPr>
              <a:t>op | </a:t>
            </a:r>
            <a:r>
              <a:rPr lang="en-US" sz="1400" b="1" i="0" u="none" strike="noStrike" baseline="0" dirty="0" err="1">
                <a:solidFill>
                  <a:srgbClr val="000000"/>
                </a:solidFill>
                <a:latin typeface="Times New Roman" panose="02020603050405020304" pitchFamily="18" charset="0"/>
              </a:rPr>
              <a:t>rs</a:t>
            </a:r>
            <a:r>
              <a:rPr lang="en-US" sz="1400" b="1" i="0" u="none" strike="noStrike" baseline="0" dirty="0">
                <a:solidFill>
                  <a:srgbClr val="000000"/>
                </a:solidFill>
                <a:latin typeface="Times New Roman" panose="02020603050405020304" pitchFamily="18" charset="0"/>
              </a:rPr>
              <a:t>| rt| </a:t>
            </a:r>
            <a:r>
              <a:rPr lang="en-US" sz="1400" b="1" i="0" u="none" strike="noStrike" baseline="0" dirty="0" err="1">
                <a:solidFill>
                  <a:srgbClr val="000000"/>
                </a:solidFill>
                <a:latin typeface="Times New Roman" panose="02020603050405020304" pitchFamily="18" charset="0"/>
              </a:rPr>
              <a:t>rd</a:t>
            </a:r>
            <a:r>
              <a:rPr lang="en-US" sz="1400" b="1" i="0" u="none" strike="noStrike" baseline="0" dirty="0">
                <a:solidFill>
                  <a:srgbClr val="000000"/>
                </a:solidFill>
                <a:latin typeface="Times New Roman" panose="02020603050405020304" pitchFamily="18" charset="0"/>
              </a:rPr>
              <a:t>| </a:t>
            </a:r>
            <a:r>
              <a:rPr lang="en-US" sz="1400" b="1" i="0" u="none" strike="noStrike" baseline="0" dirty="0" err="1">
                <a:solidFill>
                  <a:srgbClr val="000000"/>
                </a:solidFill>
                <a:latin typeface="Times New Roman" panose="02020603050405020304" pitchFamily="18" charset="0"/>
              </a:rPr>
              <a:t>shamt</a:t>
            </a:r>
            <a:r>
              <a:rPr lang="en-US" sz="1400" b="1" i="0" u="none" strike="noStrike" baseline="0" dirty="0">
                <a:solidFill>
                  <a:srgbClr val="000000"/>
                </a:solidFill>
                <a:latin typeface="Times New Roman" panose="02020603050405020304" pitchFamily="18" charset="0"/>
              </a:rPr>
              <a:t>| </a:t>
            </a:r>
            <a:r>
              <a:rPr lang="en-US" sz="1400" b="1" i="0" u="none" strike="noStrike" baseline="0" dirty="0" err="1">
                <a:solidFill>
                  <a:srgbClr val="000000"/>
                </a:solidFill>
                <a:latin typeface="Times New Roman" panose="02020603050405020304" pitchFamily="18" charset="0"/>
              </a:rPr>
              <a:t>funct</a:t>
            </a:r>
            <a:r>
              <a:rPr lang="en-US" sz="1400" b="1" i="0" u="none" strike="noStrike" baseline="0" dirty="0">
                <a:solidFill>
                  <a:srgbClr val="000000"/>
                </a:solidFill>
                <a:latin typeface="Times New Roman" panose="02020603050405020304" pitchFamily="18" charset="0"/>
              </a:rPr>
              <a:t>= MEM[ PC ]</a:t>
            </a:r>
            <a:endParaRPr lang="en-US" sz="1400" b="0" i="0" u="none" strike="noStrike" baseline="0" dirty="0">
              <a:solidFill>
                <a:srgbClr val="000000"/>
              </a:solidFill>
              <a:latin typeface="Times New Roman" panose="02020603050405020304" pitchFamily="18" charset="0"/>
            </a:endParaRPr>
          </a:p>
          <a:p>
            <a:r>
              <a:rPr lang="en-US" sz="1400" b="1" i="0" u="none" strike="noStrike" baseline="0" dirty="0">
                <a:solidFill>
                  <a:srgbClr val="000000"/>
                </a:solidFill>
                <a:latin typeface="Times New Roman" panose="02020603050405020304" pitchFamily="18" charset="0"/>
              </a:rPr>
              <a:t>op | </a:t>
            </a:r>
            <a:r>
              <a:rPr lang="en-US" sz="1400" b="1" i="0" u="none" strike="noStrike" baseline="0" dirty="0" err="1">
                <a:solidFill>
                  <a:srgbClr val="000000"/>
                </a:solidFill>
                <a:latin typeface="Times New Roman" panose="02020603050405020304" pitchFamily="18" charset="0"/>
              </a:rPr>
              <a:t>rs</a:t>
            </a:r>
            <a:r>
              <a:rPr lang="en-US" sz="1400" b="1" i="0" u="none" strike="noStrike" baseline="0" dirty="0">
                <a:solidFill>
                  <a:srgbClr val="000000"/>
                </a:solidFill>
                <a:latin typeface="Times New Roman" panose="02020603050405020304" pitchFamily="18" charset="0"/>
              </a:rPr>
              <a:t>| rt| Imm16 = MEM[ PC ]</a:t>
            </a:r>
            <a:endParaRPr lang="en-US" dirty="0"/>
          </a:p>
        </p:txBody>
      </p:sp>
      <p:sp>
        <p:nvSpPr>
          <p:cNvPr id="5" name="TextBox 4">
            <a:extLst>
              <a:ext uri="{FF2B5EF4-FFF2-40B4-BE49-F238E27FC236}">
                <a16:creationId xmlns:a16="http://schemas.microsoft.com/office/drawing/2014/main" id="{AA96417F-6169-73F5-85CA-981EBAC8E07C}"/>
              </a:ext>
            </a:extLst>
          </p:cNvPr>
          <p:cNvSpPr txBox="1"/>
          <p:nvPr/>
        </p:nvSpPr>
        <p:spPr>
          <a:xfrm>
            <a:off x="4572000" y="1779076"/>
            <a:ext cx="4572000" cy="646331"/>
          </a:xfrm>
          <a:prstGeom prst="rect">
            <a:avLst/>
          </a:prstGeom>
          <a:noFill/>
        </p:spPr>
        <p:txBody>
          <a:bodyPr wrap="square">
            <a:spAutoFit/>
          </a:bodyPr>
          <a:lstStyle/>
          <a:p>
            <a:pPr algn="r" rtl="1"/>
            <a:r>
              <a:rPr lang="en-US" dirty="0"/>
              <a:t>RTL </a:t>
            </a:r>
            <a:r>
              <a:rPr lang="en-US" dirty="0" err="1"/>
              <a:t>معنی</a:t>
            </a:r>
            <a:r>
              <a:rPr lang="en-US" dirty="0"/>
              <a:t> </a:t>
            </a:r>
            <a:r>
              <a:rPr lang="en-US" dirty="0" err="1"/>
              <a:t>دستورالعمل</a:t>
            </a:r>
            <a:r>
              <a:rPr lang="en-US" dirty="0"/>
              <a:t> </a:t>
            </a:r>
            <a:r>
              <a:rPr lang="en-US" dirty="0" err="1"/>
              <a:t>ها</a:t>
            </a:r>
            <a:r>
              <a:rPr lang="en-US" dirty="0"/>
              <a:t> </a:t>
            </a:r>
            <a:r>
              <a:rPr lang="en-US" dirty="0" err="1"/>
              <a:t>را</a:t>
            </a:r>
            <a:r>
              <a:rPr lang="en-US" dirty="0"/>
              <a:t> </a:t>
            </a:r>
            <a:r>
              <a:rPr lang="en-US" dirty="0" err="1"/>
              <a:t>می</a:t>
            </a:r>
            <a:r>
              <a:rPr lang="en-US" dirty="0"/>
              <a:t> </a:t>
            </a:r>
            <a:r>
              <a:rPr lang="en-US" dirty="0" err="1"/>
              <a:t>دهد</a:t>
            </a:r>
            <a:endParaRPr lang="en-US" dirty="0"/>
          </a:p>
          <a:p>
            <a:pPr algn="r" rtl="1"/>
            <a:r>
              <a:rPr lang="en-US" dirty="0"/>
              <a:t>•</a:t>
            </a:r>
            <a:r>
              <a:rPr lang="en-US" dirty="0" err="1"/>
              <a:t>همه</a:t>
            </a:r>
            <a:r>
              <a:rPr lang="en-US" dirty="0"/>
              <a:t> </a:t>
            </a:r>
            <a:r>
              <a:rPr lang="en-US" dirty="0" err="1"/>
              <a:t>دستورالعمل</a:t>
            </a:r>
            <a:r>
              <a:rPr lang="en-US" dirty="0"/>
              <a:t> </a:t>
            </a:r>
            <a:r>
              <a:rPr lang="en-US" dirty="0" err="1"/>
              <a:t>ها</a:t>
            </a:r>
            <a:r>
              <a:rPr lang="en-US" dirty="0"/>
              <a:t> </a:t>
            </a:r>
            <a:r>
              <a:rPr lang="en-US" dirty="0" err="1"/>
              <a:t>با</a:t>
            </a:r>
            <a:r>
              <a:rPr lang="en-US" dirty="0"/>
              <a:t> </a:t>
            </a:r>
            <a:r>
              <a:rPr lang="en-US" dirty="0" err="1"/>
              <a:t>واکشی</a:t>
            </a:r>
            <a:r>
              <a:rPr lang="en-US" dirty="0"/>
              <a:t> </a:t>
            </a:r>
            <a:r>
              <a:rPr lang="en-US" dirty="0" err="1"/>
              <a:t>دستورالعمل</a:t>
            </a:r>
            <a:r>
              <a:rPr lang="en-US" dirty="0"/>
              <a:t> </a:t>
            </a:r>
            <a:r>
              <a:rPr lang="en-US" dirty="0" err="1"/>
              <a:t>شروع</a:t>
            </a:r>
            <a:r>
              <a:rPr lang="en-US" dirty="0"/>
              <a:t> </a:t>
            </a:r>
            <a:r>
              <a:rPr lang="en-US" dirty="0" err="1"/>
              <a:t>می</a:t>
            </a:r>
            <a:r>
              <a:rPr lang="en-US" dirty="0"/>
              <a:t> </a:t>
            </a:r>
            <a:r>
              <a:rPr lang="en-US" dirty="0" err="1"/>
              <a:t>شوند</a:t>
            </a:r>
            <a:endParaRPr lang="en-US" dirty="0"/>
          </a:p>
        </p:txBody>
      </p:sp>
      <p:sp>
        <p:nvSpPr>
          <p:cNvPr id="7" name="TextBox 6">
            <a:extLst>
              <a:ext uri="{FF2B5EF4-FFF2-40B4-BE49-F238E27FC236}">
                <a16:creationId xmlns:a16="http://schemas.microsoft.com/office/drawing/2014/main" id="{8174E75D-46D6-AB39-0852-251B643C61DF}"/>
              </a:ext>
            </a:extLst>
          </p:cNvPr>
          <p:cNvSpPr txBox="1"/>
          <p:nvPr/>
        </p:nvSpPr>
        <p:spPr>
          <a:xfrm>
            <a:off x="0" y="3659615"/>
            <a:ext cx="7072604" cy="2031325"/>
          </a:xfrm>
          <a:prstGeom prst="rect">
            <a:avLst/>
          </a:prstGeom>
          <a:noFill/>
        </p:spPr>
        <p:txBody>
          <a:bodyPr wrap="square">
            <a:spAutoFit/>
          </a:bodyPr>
          <a:lstStyle/>
          <a:p>
            <a:r>
              <a:rPr lang="en-US" sz="1800" b="1" i="0" u="none" strike="noStrike" baseline="0" dirty="0">
                <a:solidFill>
                  <a:srgbClr val="000000"/>
                </a:solidFill>
                <a:latin typeface="Times New Roman" panose="02020603050405020304" pitchFamily="18" charset="0"/>
              </a:rPr>
              <a:t>Inst</a:t>
            </a:r>
            <a:r>
              <a:rPr lang="fa-IR" sz="1800" b="1" i="0" u="none" strike="noStrike" baseline="0" dirty="0">
                <a:solidFill>
                  <a:srgbClr val="000000"/>
                </a:solidFill>
                <a:latin typeface="Times New Roman" panose="02020603050405020304" pitchFamily="18" charset="0"/>
              </a:rPr>
              <a:t>	</a:t>
            </a:r>
            <a:r>
              <a:rPr lang="en-US" sz="1800" b="1" i="0" u="none" strike="noStrike" baseline="0" dirty="0">
                <a:solidFill>
                  <a:srgbClr val="000000"/>
                </a:solidFill>
                <a:latin typeface="Times New Roman" panose="02020603050405020304" pitchFamily="18" charset="0"/>
              </a:rPr>
              <a:t>Register</a:t>
            </a:r>
            <a:r>
              <a:rPr lang="fa-IR" sz="1800" b="1" i="0" u="none" strike="noStrike" baseline="0" dirty="0">
                <a:solidFill>
                  <a:srgbClr val="000000"/>
                </a:solidFill>
                <a:latin typeface="Times New Roman" panose="02020603050405020304" pitchFamily="18" charset="0"/>
              </a:rPr>
              <a:t> </a:t>
            </a:r>
            <a:r>
              <a:rPr lang="en-US" sz="1800" b="1" i="0" u="none" strike="noStrike" baseline="0" dirty="0">
                <a:solidFill>
                  <a:srgbClr val="000000"/>
                </a:solidFill>
                <a:latin typeface="Times New Roman" panose="02020603050405020304" pitchFamily="18" charset="0"/>
              </a:rPr>
              <a:t>Transfers</a:t>
            </a:r>
            <a:endParaRPr lang="en-US" sz="1800" b="0" i="0" u="none" strike="noStrike" baseline="0" dirty="0">
              <a:solidFill>
                <a:srgbClr val="000000"/>
              </a:solidFill>
              <a:latin typeface="Times New Roman" panose="02020603050405020304" pitchFamily="18" charset="0"/>
            </a:endParaRPr>
          </a:p>
          <a:p>
            <a:r>
              <a:rPr lang="pt-BR" sz="1800" b="1" i="0" u="none" strike="noStrike" baseline="0" dirty="0">
                <a:solidFill>
                  <a:srgbClr val="000000"/>
                </a:solidFill>
                <a:latin typeface="Times New Roman" panose="02020603050405020304" pitchFamily="18" charset="0"/>
              </a:rPr>
              <a:t>Add</a:t>
            </a:r>
            <a:r>
              <a:rPr lang="fa-IR" sz="1800" b="1" i="0" u="none" strike="noStrike" baseline="0" dirty="0">
                <a:solidFill>
                  <a:srgbClr val="000000"/>
                </a:solidFill>
                <a:latin typeface="Times New Roman" panose="02020603050405020304" pitchFamily="18" charset="0"/>
              </a:rPr>
              <a:t>	</a:t>
            </a:r>
            <a:r>
              <a:rPr lang="pt-BR" sz="1800" b="1" i="0" u="none" strike="noStrike" baseline="0" dirty="0">
                <a:solidFill>
                  <a:srgbClr val="000000"/>
                </a:solidFill>
                <a:latin typeface="Times New Roman" panose="02020603050405020304" pitchFamily="18" charset="0"/>
              </a:rPr>
              <a:t>R[rd] &lt;–R[rs] + R[rt];</a:t>
            </a:r>
            <a:r>
              <a:rPr lang="fa-IR" sz="1800" b="1" i="0" u="none" strike="noStrike" baseline="0" dirty="0">
                <a:solidFill>
                  <a:srgbClr val="000000"/>
                </a:solidFill>
                <a:latin typeface="Times New Roman" panose="02020603050405020304" pitchFamily="18" charset="0"/>
              </a:rPr>
              <a:t>			</a:t>
            </a:r>
            <a:r>
              <a:rPr lang="pt-BR" sz="1800" b="1" i="0" u="none" strike="noStrike" baseline="0" dirty="0">
                <a:solidFill>
                  <a:srgbClr val="000000"/>
                </a:solidFill>
                <a:latin typeface="Times New Roman" panose="02020603050405020304" pitchFamily="18" charset="0"/>
              </a:rPr>
              <a:t>PC &lt;–PC + 4</a:t>
            </a:r>
            <a:endParaRPr lang="pt-BR" sz="1800" b="0" i="0" u="none" strike="noStrike" baseline="0" dirty="0">
              <a:solidFill>
                <a:srgbClr val="000000"/>
              </a:solidFill>
              <a:latin typeface="Times New Roman" panose="02020603050405020304" pitchFamily="18" charset="0"/>
            </a:endParaRPr>
          </a:p>
          <a:p>
            <a:r>
              <a:rPr lang="pt-BR" sz="1800" b="1" i="0" u="none" strike="noStrike" baseline="0" dirty="0">
                <a:solidFill>
                  <a:srgbClr val="000000"/>
                </a:solidFill>
                <a:latin typeface="Times New Roman" panose="02020603050405020304" pitchFamily="18" charset="0"/>
              </a:rPr>
              <a:t>Sub</a:t>
            </a:r>
            <a:r>
              <a:rPr lang="fa-IR" sz="1800" b="1" i="0" u="none" strike="noStrike" baseline="0" dirty="0">
                <a:solidFill>
                  <a:srgbClr val="000000"/>
                </a:solidFill>
                <a:latin typeface="Times New Roman" panose="02020603050405020304" pitchFamily="18" charset="0"/>
              </a:rPr>
              <a:t>	</a:t>
            </a:r>
            <a:r>
              <a:rPr lang="pt-BR" sz="1800" b="1" i="0" u="none" strike="noStrike" baseline="0" dirty="0">
                <a:solidFill>
                  <a:srgbClr val="000000"/>
                </a:solidFill>
                <a:latin typeface="Times New Roman" panose="02020603050405020304" pitchFamily="18" charset="0"/>
              </a:rPr>
              <a:t>R[rd] &lt;–R[rs] –R[rt];</a:t>
            </a:r>
            <a:r>
              <a:rPr lang="fa-IR" sz="1800" b="1" i="0" u="none" strike="noStrike" baseline="0" dirty="0">
                <a:solidFill>
                  <a:srgbClr val="000000"/>
                </a:solidFill>
                <a:latin typeface="Times New Roman" panose="02020603050405020304" pitchFamily="18" charset="0"/>
              </a:rPr>
              <a:t>			</a:t>
            </a:r>
            <a:r>
              <a:rPr lang="pt-BR" sz="1800" b="1" i="0" u="none" strike="noStrike" baseline="0" dirty="0">
                <a:solidFill>
                  <a:srgbClr val="000000"/>
                </a:solidFill>
                <a:latin typeface="Times New Roman" panose="02020603050405020304" pitchFamily="18" charset="0"/>
              </a:rPr>
              <a:t>PC &lt;–PC + 4</a:t>
            </a:r>
            <a:endParaRPr lang="pt-BR" sz="1800" b="0" i="0" u="none" strike="noStrike" baseline="0" dirty="0">
              <a:solidFill>
                <a:srgbClr val="000000"/>
              </a:solidFill>
              <a:latin typeface="Times New Roman" panose="02020603050405020304" pitchFamily="18" charset="0"/>
            </a:endParaRPr>
          </a:p>
          <a:p>
            <a:r>
              <a:rPr lang="en-US" sz="1800" b="1" i="0" u="none" strike="noStrike" baseline="0" dirty="0">
                <a:solidFill>
                  <a:srgbClr val="000000"/>
                </a:solidFill>
                <a:latin typeface="Times New Roman" panose="02020603050405020304" pitchFamily="18" charset="0"/>
              </a:rPr>
              <a:t>Load</a:t>
            </a:r>
            <a:r>
              <a:rPr lang="fa-IR" sz="1800" b="1" i="0" u="none" strike="noStrike" baseline="0" dirty="0">
                <a:solidFill>
                  <a:srgbClr val="000000"/>
                </a:solidFill>
                <a:latin typeface="Times New Roman" panose="02020603050405020304" pitchFamily="18" charset="0"/>
              </a:rPr>
              <a:t>	</a:t>
            </a:r>
            <a:r>
              <a:rPr lang="en-US" sz="1800" b="1" i="0" u="none" strike="noStrike" baseline="0" dirty="0">
                <a:solidFill>
                  <a:srgbClr val="000000"/>
                </a:solidFill>
                <a:latin typeface="Times New Roman" panose="02020603050405020304" pitchFamily="18" charset="0"/>
              </a:rPr>
              <a:t>R[rt] &lt;–MEM[ R[</a:t>
            </a:r>
            <a:r>
              <a:rPr lang="en-US" sz="1800" b="1" i="0" u="none" strike="noStrike" baseline="0" dirty="0" err="1">
                <a:solidFill>
                  <a:srgbClr val="000000"/>
                </a:solidFill>
                <a:latin typeface="Times New Roman" panose="02020603050405020304" pitchFamily="18" charset="0"/>
              </a:rPr>
              <a:t>rs</a:t>
            </a:r>
            <a:r>
              <a:rPr lang="en-US" sz="1800" b="1" i="0" u="none" strike="noStrike" baseline="0" dirty="0">
                <a:solidFill>
                  <a:srgbClr val="000000"/>
                </a:solidFill>
                <a:latin typeface="Times New Roman" panose="02020603050405020304" pitchFamily="18" charset="0"/>
              </a:rPr>
              <a:t>] + </a:t>
            </a:r>
            <a:r>
              <a:rPr lang="en-US" sz="1800" b="1" i="0" u="none" strike="noStrike" baseline="0" dirty="0" err="1">
                <a:solidFill>
                  <a:srgbClr val="000000"/>
                </a:solidFill>
                <a:latin typeface="Times New Roman" panose="02020603050405020304" pitchFamily="18" charset="0"/>
              </a:rPr>
              <a:t>sign_ext</a:t>
            </a:r>
            <a:r>
              <a:rPr lang="en-US" sz="1800" b="1" i="0" u="none" strike="noStrike" baseline="0" dirty="0">
                <a:solidFill>
                  <a:srgbClr val="000000"/>
                </a:solidFill>
                <a:latin typeface="Times New Roman" panose="02020603050405020304" pitchFamily="18" charset="0"/>
              </a:rPr>
              <a:t>(imm16)];</a:t>
            </a:r>
            <a:r>
              <a:rPr lang="fa-IR" sz="1800" b="1" i="0" u="none" strike="noStrike" baseline="0" dirty="0">
                <a:solidFill>
                  <a:srgbClr val="000000"/>
                </a:solidFill>
                <a:latin typeface="Times New Roman" panose="02020603050405020304" pitchFamily="18" charset="0"/>
              </a:rPr>
              <a:t>	</a:t>
            </a:r>
            <a:r>
              <a:rPr lang="en-US" sz="1800" b="1" i="0" u="none" strike="noStrike" baseline="0" dirty="0">
                <a:solidFill>
                  <a:srgbClr val="000000"/>
                </a:solidFill>
                <a:latin typeface="Times New Roman" panose="02020603050405020304" pitchFamily="18" charset="0"/>
              </a:rPr>
              <a:t>PC &lt;–PC + 4</a:t>
            </a:r>
            <a:endParaRPr lang="en-US" sz="1800" b="0" i="0" u="none" strike="noStrike" baseline="0" dirty="0">
              <a:solidFill>
                <a:srgbClr val="000000"/>
              </a:solidFill>
              <a:latin typeface="Times New Roman" panose="02020603050405020304" pitchFamily="18" charset="0"/>
            </a:endParaRPr>
          </a:p>
          <a:p>
            <a:r>
              <a:rPr lang="pt-BR" sz="1800" b="1" i="0" u="none" strike="noStrike" baseline="0" dirty="0">
                <a:solidFill>
                  <a:srgbClr val="000000"/>
                </a:solidFill>
                <a:latin typeface="Times New Roman" panose="02020603050405020304" pitchFamily="18" charset="0"/>
              </a:rPr>
              <a:t>Store</a:t>
            </a:r>
            <a:r>
              <a:rPr lang="fa-IR" sz="1800" b="1" i="0" u="none" strike="noStrike" baseline="0" dirty="0">
                <a:solidFill>
                  <a:srgbClr val="000000"/>
                </a:solidFill>
                <a:latin typeface="Times New Roman" panose="02020603050405020304" pitchFamily="18" charset="0"/>
              </a:rPr>
              <a:t>	</a:t>
            </a:r>
            <a:r>
              <a:rPr lang="pt-BR" sz="1800" b="1" i="0" u="none" strike="noStrike" baseline="0" dirty="0">
                <a:solidFill>
                  <a:srgbClr val="000000"/>
                </a:solidFill>
                <a:latin typeface="Times New Roman" panose="02020603050405020304" pitchFamily="18" charset="0"/>
              </a:rPr>
              <a:t>MEM[ R[rs] + sign_ext(imm16) ] &lt;–R[rt];</a:t>
            </a:r>
            <a:r>
              <a:rPr lang="fa-IR" sz="1800" b="1" i="0" u="none" strike="noStrike" baseline="0" dirty="0">
                <a:solidFill>
                  <a:srgbClr val="000000"/>
                </a:solidFill>
                <a:latin typeface="Times New Roman" panose="02020603050405020304" pitchFamily="18" charset="0"/>
              </a:rPr>
              <a:t>	</a:t>
            </a:r>
            <a:r>
              <a:rPr lang="pt-BR" sz="1800" b="1" i="0" u="none" strike="noStrike" baseline="0" dirty="0">
                <a:solidFill>
                  <a:srgbClr val="000000"/>
                </a:solidFill>
                <a:latin typeface="Times New Roman" panose="02020603050405020304" pitchFamily="18" charset="0"/>
              </a:rPr>
              <a:t>PC &lt;–PC + 4</a:t>
            </a:r>
            <a:endParaRPr lang="pt-BR" sz="1800" b="0" i="0" u="none" strike="noStrike" baseline="0" dirty="0">
              <a:solidFill>
                <a:srgbClr val="000000"/>
              </a:solidFill>
              <a:latin typeface="Times New Roman" panose="02020603050405020304" pitchFamily="18" charset="0"/>
            </a:endParaRPr>
          </a:p>
          <a:p>
            <a:r>
              <a:rPr lang="en-US" sz="1800" b="1" i="0" u="none" strike="noStrike" baseline="0" dirty="0" err="1">
                <a:solidFill>
                  <a:srgbClr val="000000"/>
                </a:solidFill>
                <a:latin typeface="Times New Roman" panose="02020603050405020304" pitchFamily="18" charset="0"/>
              </a:rPr>
              <a:t>Beq</a:t>
            </a:r>
            <a:r>
              <a:rPr lang="fa-IR" sz="1800" b="1" i="0" u="none" strike="noStrike" baseline="0" dirty="0">
                <a:solidFill>
                  <a:srgbClr val="000000"/>
                </a:solidFill>
                <a:latin typeface="Times New Roman" panose="02020603050405020304" pitchFamily="18" charset="0"/>
              </a:rPr>
              <a:t>	</a:t>
            </a:r>
            <a:r>
              <a:rPr lang="en-US" sz="1800" b="1" i="0" u="none" strike="noStrike" baseline="0" dirty="0">
                <a:solidFill>
                  <a:srgbClr val="000000"/>
                </a:solidFill>
                <a:latin typeface="Times New Roman" panose="02020603050405020304" pitchFamily="18" charset="0"/>
              </a:rPr>
              <a:t>if ( R[</a:t>
            </a:r>
            <a:r>
              <a:rPr lang="en-US" sz="1800" b="1" i="0" u="none" strike="noStrike" baseline="0" dirty="0" err="1">
                <a:solidFill>
                  <a:srgbClr val="000000"/>
                </a:solidFill>
                <a:latin typeface="Times New Roman" panose="02020603050405020304" pitchFamily="18" charset="0"/>
              </a:rPr>
              <a:t>rs</a:t>
            </a:r>
            <a:r>
              <a:rPr lang="en-US" sz="1800" b="1" i="0" u="none" strike="noStrike" baseline="0" dirty="0">
                <a:solidFill>
                  <a:srgbClr val="000000"/>
                </a:solidFill>
                <a:latin typeface="Times New Roman" panose="02020603050405020304" pitchFamily="18" charset="0"/>
              </a:rPr>
              <a:t>] == R[rt] ) then PC &lt;–PC + 4 + </a:t>
            </a:r>
            <a:r>
              <a:rPr lang="en-US" sz="1800" b="1" i="0" u="none" strike="noStrike" baseline="0" dirty="0" err="1">
                <a:solidFill>
                  <a:srgbClr val="000000"/>
                </a:solidFill>
                <a:latin typeface="Times New Roman" panose="02020603050405020304" pitchFamily="18" charset="0"/>
              </a:rPr>
              <a:t>sign_ext</a:t>
            </a:r>
            <a:r>
              <a:rPr lang="en-US" sz="1800" b="1" i="0" u="none" strike="noStrike" baseline="0" dirty="0">
                <a:solidFill>
                  <a:srgbClr val="000000"/>
                </a:solidFill>
                <a:latin typeface="Times New Roman" panose="02020603050405020304" pitchFamily="18" charset="0"/>
              </a:rPr>
              <a:t>(imm16)] || 00 else PC &lt;–PC + 4 </a:t>
            </a:r>
            <a:endParaRPr lang="en-US" dirty="0"/>
          </a:p>
        </p:txBody>
      </p:sp>
    </p:spTree>
    <p:extLst>
      <p:ext uri="{BB962C8B-B14F-4D97-AF65-F5344CB8AC3E}">
        <p14:creationId xmlns:p14="http://schemas.microsoft.com/office/powerpoint/2010/main" val="14015937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052427"/>
            <a:ext cx="4446036" cy="5078313"/>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Consider a machine with an additional floating point unit. Assume functional unit delays as follows</a:t>
            </a:r>
          </a:p>
          <a:p>
            <a:r>
              <a:rPr lang="en-US" sz="1800" b="0" i="0" u="none" strike="noStrike" baseline="0" dirty="0">
                <a:solidFill>
                  <a:srgbClr val="2A1A00"/>
                </a:solidFill>
                <a:latin typeface="Gill Sans MT" panose="020B0502020104020203" pitchFamily="34" charset="0"/>
              </a:rPr>
              <a:t>–</a:t>
            </a:r>
            <a:r>
              <a:rPr lang="en-US" sz="1800" b="0" i="1" u="none" strike="noStrike" baseline="0" dirty="0">
                <a:solidFill>
                  <a:srgbClr val="585858"/>
                </a:solidFill>
                <a:latin typeface="Gill Sans MT" panose="020B0502020104020203" pitchFamily="34" charset="0"/>
              </a:rPr>
              <a:t>memory</a:t>
            </a:r>
            <a:r>
              <a:rPr lang="en-US" sz="1800" b="0" i="0" u="none" strike="noStrike" baseline="0" dirty="0">
                <a:solidFill>
                  <a:srgbClr val="585858"/>
                </a:solidFill>
                <a:latin typeface="Gill Sans MT" panose="020B0502020104020203" pitchFamily="34" charset="0"/>
              </a:rPr>
              <a:t>: 2 ns., </a:t>
            </a:r>
            <a:r>
              <a:rPr lang="en-US" sz="1800" b="0" i="1" u="none" strike="noStrike" baseline="0" dirty="0" err="1">
                <a:solidFill>
                  <a:srgbClr val="585858"/>
                </a:solidFill>
                <a:latin typeface="Gill Sans MT" panose="020B0502020104020203" pitchFamily="34" charset="0"/>
              </a:rPr>
              <a:t>ALU</a:t>
            </a:r>
            <a:r>
              <a:rPr lang="en-US" sz="1800" b="0" i="0" u="none" strike="noStrike" baseline="0" dirty="0" err="1">
                <a:solidFill>
                  <a:srgbClr val="585858"/>
                </a:solidFill>
                <a:latin typeface="Gill Sans MT" panose="020B0502020104020203" pitchFamily="34" charset="0"/>
              </a:rPr>
              <a:t>and</a:t>
            </a:r>
            <a:r>
              <a:rPr lang="en-US" sz="1800" b="0" i="0" u="none" strike="noStrike" baseline="0" dirty="0">
                <a:solidFill>
                  <a:srgbClr val="585858"/>
                </a:solidFill>
                <a:latin typeface="Gill Sans MT" panose="020B0502020104020203" pitchFamily="34" charset="0"/>
              </a:rPr>
              <a:t> </a:t>
            </a:r>
            <a:r>
              <a:rPr lang="en-US" sz="1800" b="0" i="1" u="none" strike="noStrike" baseline="0" dirty="0">
                <a:solidFill>
                  <a:srgbClr val="585858"/>
                </a:solidFill>
                <a:latin typeface="Gill Sans MT" panose="020B0502020104020203" pitchFamily="34" charset="0"/>
              </a:rPr>
              <a:t>adders</a:t>
            </a:r>
            <a:r>
              <a:rPr lang="en-US" sz="1800" b="0" i="0" u="none" strike="noStrike" baseline="0" dirty="0">
                <a:solidFill>
                  <a:srgbClr val="585858"/>
                </a:solidFill>
                <a:latin typeface="Gill Sans MT" panose="020B0502020104020203" pitchFamily="34" charset="0"/>
              </a:rPr>
              <a:t>: 2 ns., </a:t>
            </a:r>
            <a:r>
              <a:rPr lang="en-US" sz="1800" b="0" i="1" u="none" strike="noStrike" baseline="0" dirty="0">
                <a:solidFill>
                  <a:srgbClr val="585858"/>
                </a:solidFill>
                <a:latin typeface="Gill Sans MT" panose="020B0502020104020203" pitchFamily="34" charset="0"/>
              </a:rPr>
              <a:t>FPU add</a:t>
            </a:r>
            <a:r>
              <a:rPr lang="en-US" sz="1800" b="0" i="0" u="none" strike="noStrike" baseline="0" dirty="0">
                <a:solidFill>
                  <a:srgbClr val="585858"/>
                </a:solidFill>
                <a:latin typeface="Gill Sans MT" panose="020B0502020104020203" pitchFamily="34" charset="0"/>
              </a:rPr>
              <a:t>: 8 ns., </a:t>
            </a:r>
            <a:r>
              <a:rPr lang="en-US" sz="1800" b="0" i="1" u="none" strike="noStrike" baseline="0" dirty="0">
                <a:solidFill>
                  <a:srgbClr val="585858"/>
                </a:solidFill>
                <a:latin typeface="Gill Sans MT" panose="020B0502020104020203" pitchFamily="34" charset="0"/>
              </a:rPr>
              <a:t>FPU multiply</a:t>
            </a:r>
            <a:r>
              <a:rPr lang="en-US" sz="1800" b="0" i="0" u="none" strike="noStrike" baseline="0" dirty="0">
                <a:solidFill>
                  <a:srgbClr val="585858"/>
                </a:solidFill>
                <a:latin typeface="Gill Sans MT" panose="020B0502020104020203" pitchFamily="34" charset="0"/>
              </a:rPr>
              <a:t>: 16 ns., </a:t>
            </a:r>
            <a:r>
              <a:rPr lang="en-US" sz="1800" b="0" i="1" u="none" strike="noStrike" baseline="0" dirty="0">
                <a:solidFill>
                  <a:srgbClr val="585858"/>
                </a:solidFill>
                <a:latin typeface="Gill Sans MT" panose="020B0502020104020203" pitchFamily="34" charset="0"/>
              </a:rPr>
              <a:t>register file access</a:t>
            </a:r>
            <a:r>
              <a:rPr lang="en-US" sz="1800" b="0" i="0" u="none" strike="noStrike" baseline="0" dirty="0">
                <a:solidFill>
                  <a:srgbClr val="585858"/>
                </a:solidFill>
                <a:latin typeface="Gill Sans MT" panose="020B0502020104020203" pitchFamily="34" charset="0"/>
              </a:rPr>
              <a:t>(read or write): 1 ns.</a:t>
            </a:r>
          </a:p>
          <a:p>
            <a:r>
              <a:rPr lang="en-US" sz="1800" b="0" i="0" u="none" strike="noStrike" baseline="0" dirty="0">
                <a:solidFill>
                  <a:srgbClr val="2A1A00"/>
                </a:solidFill>
                <a:latin typeface="Gill Sans MT" panose="020B0502020104020203" pitchFamily="34" charset="0"/>
              </a:rPr>
              <a:t>–</a:t>
            </a:r>
            <a:r>
              <a:rPr lang="en-US" sz="1800" b="0" i="1" u="none" strike="noStrike" baseline="0" dirty="0">
                <a:solidFill>
                  <a:srgbClr val="585858"/>
                </a:solidFill>
                <a:latin typeface="Gill Sans MT" panose="020B0502020104020203" pitchFamily="34" charset="0"/>
              </a:rPr>
              <a:t>multiplexors</a:t>
            </a:r>
            <a:r>
              <a:rPr lang="en-US" sz="1800" b="0" i="0" u="none" strike="noStrike" baseline="0" dirty="0">
                <a:solidFill>
                  <a:srgbClr val="585858"/>
                </a:solidFill>
                <a:latin typeface="Gill Sans MT" panose="020B0502020104020203" pitchFamily="34" charset="0"/>
              </a:rPr>
              <a:t>, </a:t>
            </a:r>
            <a:r>
              <a:rPr lang="en-US" sz="1800" b="0" i="1" u="none" strike="noStrike" baseline="0" dirty="0">
                <a:solidFill>
                  <a:srgbClr val="585858"/>
                </a:solidFill>
                <a:latin typeface="Gill Sans MT" panose="020B0502020104020203" pitchFamily="34" charset="0"/>
              </a:rPr>
              <a:t>control unit</a:t>
            </a:r>
            <a:r>
              <a:rPr lang="en-US" sz="1800" b="0" i="0" u="none" strike="noStrike" baseline="0" dirty="0">
                <a:solidFill>
                  <a:srgbClr val="585858"/>
                </a:solidFill>
                <a:latin typeface="Gill Sans MT" panose="020B0502020104020203" pitchFamily="34" charset="0"/>
              </a:rPr>
              <a:t>, </a:t>
            </a:r>
            <a:r>
              <a:rPr lang="en-US" sz="1800" b="0" i="1" u="none" strike="noStrike" baseline="0" dirty="0">
                <a:solidFill>
                  <a:srgbClr val="585858"/>
                </a:solidFill>
                <a:latin typeface="Gill Sans MT" panose="020B0502020104020203" pitchFamily="34" charset="0"/>
              </a:rPr>
              <a:t>PC accesses</a:t>
            </a:r>
            <a:r>
              <a:rPr lang="en-US" sz="1800" b="0" i="0" u="none" strike="noStrike" baseline="0" dirty="0">
                <a:solidFill>
                  <a:srgbClr val="585858"/>
                </a:solidFill>
                <a:latin typeface="Gill Sans MT" panose="020B0502020104020203" pitchFamily="34" charset="0"/>
              </a:rPr>
              <a:t>, </a:t>
            </a:r>
            <a:r>
              <a:rPr lang="en-US" sz="1800" b="0" i="1" u="none" strike="noStrike" baseline="0" dirty="0">
                <a:solidFill>
                  <a:srgbClr val="585858"/>
                </a:solidFill>
                <a:latin typeface="Gill Sans MT" panose="020B0502020104020203" pitchFamily="34" charset="0"/>
              </a:rPr>
              <a:t>sign extension</a:t>
            </a:r>
            <a:r>
              <a:rPr lang="en-US" sz="1800" b="0" i="0" u="none" strike="noStrike" baseline="0" dirty="0">
                <a:solidFill>
                  <a:srgbClr val="585858"/>
                </a:solidFill>
                <a:latin typeface="Gill Sans MT" panose="020B0502020104020203" pitchFamily="34" charset="0"/>
              </a:rPr>
              <a:t>, </a:t>
            </a:r>
            <a:r>
              <a:rPr lang="en-US" sz="1800" b="0" i="1" u="none" strike="noStrike" baseline="0" dirty="0">
                <a:solidFill>
                  <a:srgbClr val="585858"/>
                </a:solidFill>
                <a:latin typeface="Gill Sans MT" panose="020B0502020104020203" pitchFamily="34" charset="0"/>
              </a:rPr>
              <a:t>wires</a:t>
            </a:r>
            <a:r>
              <a:rPr lang="en-US" sz="1800" b="0" i="0" u="none" strike="noStrike" baseline="0" dirty="0">
                <a:solidFill>
                  <a:srgbClr val="585858"/>
                </a:solidFill>
                <a:latin typeface="Gill Sans MT" panose="020B0502020104020203" pitchFamily="34" charset="0"/>
              </a:rPr>
              <a:t>: no delay</a:t>
            </a:r>
          </a:p>
          <a:p>
            <a:r>
              <a:rPr lang="en-US" sz="1800" b="0" i="0" u="none" strike="noStrike" baseline="0" dirty="0">
                <a:solidFill>
                  <a:srgbClr val="2A1A00"/>
                </a:solidFill>
                <a:latin typeface="Arial" panose="020B0604020202020204" pitchFamily="34" charset="0"/>
              </a:rPr>
              <a:t>•Assume instruction mix as follows</a:t>
            </a:r>
          </a:p>
          <a:p>
            <a:r>
              <a:rPr lang="en-US" sz="1800" b="0" i="0" u="none" strike="noStrike" baseline="0" dirty="0">
                <a:solidFill>
                  <a:srgbClr val="2A1A00"/>
                </a:solidFill>
                <a:latin typeface="Gill Sans MT" panose="020B0502020104020203" pitchFamily="34" charset="0"/>
              </a:rPr>
              <a:t>–all loads take same time and comprise 31%</a:t>
            </a:r>
          </a:p>
          <a:p>
            <a:r>
              <a:rPr lang="en-US" sz="1800" b="0" i="0" u="none" strike="noStrike" baseline="0" dirty="0">
                <a:solidFill>
                  <a:srgbClr val="2A1A00"/>
                </a:solidFill>
                <a:latin typeface="Gill Sans MT" panose="020B0502020104020203" pitchFamily="34" charset="0"/>
              </a:rPr>
              <a:t>–all stores take same time and comprise 21% </a:t>
            </a:r>
          </a:p>
          <a:p>
            <a:r>
              <a:rPr lang="en-US" sz="1800" b="0" i="0" u="none" strike="noStrike" baseline="0" dirty="0">
                <a:solidFill>
                  <a:srgbClr val="2A1A00"/>
                </a:solidFill>
                <a:latin typeface="Gill Sans MT" panose="020B0502020104020203" pitchFamily="34" charset="0"/>
              </a:rPr>
              <a:t>–R-format instructions comprise 27%</a:t>
            </a:r>
          </a:p>
          <a:p>
            <a:r>
              <a:rPr lang="en-US" sz="1800" b="0" i="0" u="none" strike="noStrike" baseline="0" dirty="0">
                <a:solidFill>
                  <a:srgbClr val="2A1A00"/>
                </a:solidFill>
                <a:latin typeface="Gill Sans MT" panose="020B0502020104020203" pitchFamily="34" charset="0"/>
              </a:rPr>
              <a:t>–branches comprise 5%</a:t>
            </a:r>
          </a:p>
          <a:p>
            <a:r>
              <a:rPr lang="en-US" sz="1800" b="0" i="0" u="none" strike="noStrike" baseline="0" dirty="0">
                <a:solidFill>
                  <a:srgbClr val="2A1A00"/>
                </a:solidFill>
                <a:latin typeface="Gill Sans MT" panose="020B0502020104020203" pitchFamily="34" charset="0"/>
              </a:rPr>
              <a:t>–jumps comprise 2%</a:t>
            </a:r>
          </a:p>
          <a:p>
            <a:r>
              <a:rPr lang="en-US" sz="1800" b="0" i="0" u="none" strike="noStrike" baseline="0" dirty="0">
                <a:solidFill>
                  <a:srgbClr val="2A1A00"/>
                </a:solidFill>
                <a:latin typeface="Gill Sans MT" panose="020B0502020104020203" pitchFamily="34" charset="0"/>
              </a:rPr>
              <a:t>–FP adds and subtracts take the same time and totally comprise 7%</a:t>
            </a:r>
          </a:p>
          <a:p>
            <a:r>
              <a:rPr lang="en-US" sz="1800" b="0" i="0" u="none" strike="noStrike" baseline="0" dirty="0">
                <a:solidFill>
                  <a:srgbClr val="2A1A00"/>
                </a:solidFill>
                <a:latin typeface="Gill Sans MT" panose="020B0502020104020203" pitchFamily="34" charset="0"/>
              </a:rPr>
              <a:t>–FP multiplies and divides take the same time and totally comprise 7%</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572001" y="1052427"/>
            <a:ext cx="4446036" cy="5078313"/>
          </a:xfrm>
          <a:prstGeom prst="rect">
            <a:avLst/>
          </a:prstGeom>
          <a:noFill/>
        </p:spPr>
        <p:txBody>
          <a:bodyPr wrap="square" rtlCol="0">
            <a:spAutoFit/>
          </a:bodyPr>
          <a:lstStyle/>
          <a:p>
            <a:pPr algn="r" rtl="1"/>
            <a:r>
              <a:rPr lang="fa-IR" dirty="0"/>
              <a:t>• ماشینی را با واحد ممیز شناور اضافی در نظر بگیرید. تأخیرهای واحد عملکردی را به صورت زیر فرض کنید</a:t>
            </a:r>
          </a:p>
          <a:p>
            <a:pPr algn="r" rtl="1"/>
            <a:r>
              <a:rPr lang="fa-IR" dirty="0"/>
              <a:t>-حافظه: 2 </a:t>
            </a:r>
            <a:r>
              <a:rPr lang="en-US" dirty="0"/>
              <a:t>ns.، ALU </a:t>
            </a:r>
            <a:r>
              <a:rPr lang="fa-IR" dirty="0"/>
              <a:t>و جمع کننده ها: 2 </a:t>
            </a:r>
            <a:r>
              <a:rPr lang="en-US" dirty="0"/>
              <a:t>ns.، </a:t>
            </a:r>
            <a:r>
              <a:rPr lang="fa-IR" dirty="0"/>
              <a:t>جمع </a:t>
            </a:r>
            <a:r>
              <a:rPr lang="en-US" dirty="0"/>
              <a:t>FPU: 8 ns.، </a:t>
            </a:r>
            <a:r>
              <a:rPr lang="fa-IR" dirty="0"/>
              <a:t>ضرب </a:t>
            </a:r>
            <a:r>
              <a:rPr lang="en-US" dirty="0"/>
              <a:t>FPU: 16 ns.، </a:t>
            </a:r>
            <a:r>
              <a:rPr lang="fa-IR" dirty="0"/>
              <a:t>ثبت دسترسی به فایل (خواندن یا نوشتن): 1 </a:t>
            </a:r>
            <a:r>
              <a:rPr lang="en-US" dirty="0"/>
              <a:t>ns.</a:t>
            </a:r>
          </a:p>
          <a:p>
            <a:pPr algn="r" rtl="1"/>
            <a:r>
              <a:rPr lang="en-US" dirty="0"/>
              <a:t>-</a:t>
            </a:r>
            <a:r>
              <a:rPr lang="fa-IR" dirty="0"/>
              <a:t>مولتی پلکسورها، واحد کنترل، دسترسی به کامپیوتر، پسوند علامت، سیم: بدون تاخیر</a:t>
            </a:r>
          </a:p>
          <a:p>
            <a:pPr algn="r" rtl="1"/>
            <a:r>
              <a:rPr lang="fa-IR" dirty="0"/>
              <a:t>• ترکیب دستورالعمل را به صورت زیر فرض کنید</a:t>
            </a:r>
          </a:p>
          <a:p>
            <a:pPr algn="r" rtl="1"/>
            <a:r>
              <a:rPr lang="fa-IR" dirty="0"/>
              <a:t>- همه بارها زمان یکسانی دارند و 31٪ را شامل می شود</a:t>
            </a:r>
          </a:p>
          <a:p>
            <a:pPr algn="r" rtl="1"/>
            <a:r>
              <a:rPr lang="fa-IR" dirty="0"/>
              <a:t>- همه فروشگاه ها زمان یکسانی دارند و 21٪ را شامل می شود</a:t>
            </a:r>
          </a:p>
          <a:p>
            <a:pPr algn="r" rtl="1"/>
            <a:r>
              <a:rPr lang="fa-IR" dirty="0"/>
              <a:t>- دستورالعمل های فرمت </a:t>
            </a:r>
            <a:r>
              <a:rPr lang="en-US" dirty="0"/>
              <a:t>R </a:t>
            </a:r>
            <a:r>
              <a:rPr lang="fa-IR" dirty="0"/>
              <a:t>شامل 27٪ است</a:t>
            </a:r>
          </a:p>
          <a:p>
            <a:pPr algn="r" rtl="1"/>
            <a:r>
              <a:rPr lang="fa-IR" dirty="0"/>
              <a:t>- شعب 5% را شامل می شود</a:t>
            </a:r>
          </a:p>
          <a:p>
            <a:pPr algn="r" rtl="1"/>
            <a:r>
              <a:rPr lang="fa-IR" dirty="0"/>
              <a:t>- پرش ها 2٪ است</a:t>
            </a:r>
          </a:p>
          <a:p>
            <a:pPr algn="r" rtl="1"/>
            <a:r>
              <a:rPr lang="fa-IR" dirty="0"/>
              <a:t>-افزون و تفریق </a:t>
            </a:r>
            <a:r>
              <a:rPr lang="en-US" dirty="0"/>
              <a:t>FP </a:t>
            </a:r>
            <a:r>
              <a:rPr lang="fa-IR" dirty="0"/>
              <a:t>یکسان طول می کشد و در کل 7% را شامل می شود</a:t>
            </a:r>
          </a:p>
          <a:p>
            <a:pPr algn="r" rtl="1"/>
            <a:r>
              <a:rPr lang="fa-IR" dirty="0"/>
              <a:t>- ضرب و تقسیم </a:t>
            </a:r>
            <a:r>
              <a:rPr lang="en-US" dirty="0"/>
              <a:t>FP </a:t>
            </a:r>
            <a:r>
              <a:rPr lang="fa-IR" dirty="0"/>
              <a:t>یکسان طول می کشد و در کل 7٪ را شامل می شود</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0" cy="5115022"/>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923330"/>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EXAMPLE: FIXED-PERIOD CLOCK VS. VARIABLE-PERIOD CLOCK IN A SINGLE-CYCLE IMPLEMENTATION</a:t>
            </a:r>
            <a:endParaRPr lang="en-US" sz="2400" b="0" i="0" u="none" strike="noStrike" baseline="0" dirty="0">
              <a:solidFill>
                <a:srgbClr val="2A1A00"/>
              </a:solidFill>
              <a:latin typeface="Impact" panose="020B0806030902050204" pitchFamily="34" charset="0"/>
            </a:endParaRPr>
          </a:p>
        </p:txBody>
      </p:sp>
    </p:spTree>
    <p:extLst>
      <p:ext uri="{BB962C8B-B14F-4D97-AF65-F5344CB8AC3E}">
        <p14:creationId xmlns:p14="http://schemas.microsoft.com/office/powerpoint/2010/main" val="18161694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052427"/>
            <a:ext cx="4446036" cy="2031325"/>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rPr>
              <a:t>•</a:t>
            </a:r>
            <a:r>
              <a:rPr lang="en-US" sz="1800" b="0" i="1" u="none" strike="noStrike" baseline="0" dirty="0">
                <a:solidFill>
                  <a:srgbClr val="585858"/>
                </a:solidFill>
                <a:latin typeface="Times New Roman" panose="02020603050405020304" pitchFamily="18" charset="0"/>
              </a:rPr>
              <a:t>Compare the performance of (a) a single-cycle implementation using a fixed-period clock with (b) one using a variable-period clock where each instruction executes in one clock cycle that is only as long as it needs to be (not really practical but pretend it</a:t>
            </a:r>
            <a:r>
              <a:rPr lang="en-US" sz="1800" b="0" i="1" u="none" strike="noStrike" baseline="0" dirty="0">
                <a:solidFill>
                  <a:srgbClr val="585858"/>
                </a:solidFill>
                <a:latin typeface="Gill Sans MT" panose="020B0502020104020203" pitchFamily="34" charset="0"/>
              </a:rPr>
              <a:t>’</a:t>
            </a:r>
            <a:r>
              <a:rPr lang="en-US" sz="1800" b="0" i="1" u="none" strike="noStrike" baseline="0" dirty="0">
                <a:solidFill>
                  <a:srgbClr val="585858"/>
                </a:solidFill>
                <a:latin typeface="Times New Roman" panose="02020603050405020304" pitchFamily="18" charset="0"/>
              </a:rPr>
              <a:t>s possible!) </a:t>
            </a:r>
            <a:endParaRPr lang="en-US" sz="1800" b="0" i="0" u="none" strike="noStrike" baseline="0" dirty="0">
              <a:solidFill>
                <a:srgbClr val="585858"/>
              </a:solidFill>
              <a:latin typeface="Times New Roman" panose="02020603050405020304" pitchFamily="18" charset="0"/>
            </a:endParaRPr>
          </a:p>
        </p:txBody>
      </p:sp>
      <p:sp>
        <p:nvSpPr>
          <p:cNvPr id="16" name="TextBox 15">
            <a:extLst>
              <a:ext uri="{FF2B5EF4-FFF2-40B4-BE49-F238E27FC236}">
                <a16:creationId xmlns:a16="http://schemas.microsoft.com/office/drawing/2014/main" id="{5CB9B678-AB3A-62F2-1D65-8209B1EC6292}"/>
              </a:ext>
            </a:extLst>
          </p:cNvPr>
          <p:cNvSpPr txBox="1"/>
          <p:nvPr/>
        </p:nvSpPr>
        <p:spPr>
          <a:xfrm>
            <a:off x="4572001" y="1052427"/>
            <a:ext cx="4446036" cy="1754326"/>
          </a:xfrm>
          <a:prstGeom prst="rect">
            <a:avLst/>
          </a:prstGeom>
          <a:noFill/>
        </p:spPr>
        <p:txBody>
          <a:bodyPr wrap="square" rtlCol="0">
            <a:spAutoFit/>
          </a:bodyPr>
          <a:lstStyle/>
          <a:p>
            <a:pPr algn="r" rtl="1"/>
            <a:r>
              <a:rPr lang="fa-IR" dirty="0"/>
              <a:t>• مقایسه عملکرد (الف) اجرای تک چرخه با استفاده از یک ساعت با دوره ثابت با (ب) یکی با استفاده از یک ساعت دوره متغیر که در آن هر دستورالعمل در یک چرخه ساعت اجرا می شود که فقط تا زمانی که لازم است اجرا می شود (نه واقعا عملی است اما وانمود کنید که ممکن است!)</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0" cy="5115022"/>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923330"/>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EXAMPLE: FIXED-PERIOD CLOCK VS. VARIABLE-PERIOD CLOCK IN A SINGLE-CYCLE IMPLEMENTATION</a:t>
            </a:r>
            <a:endParaRPr lang="en-US" sz="2400" b="0" i="0" u="none" strike="noStrike" baseline="0" dirty="0">
              <a:solidFill>
                <a:srgbClr val="2A1A00"/>
              </a:solidFill>
              <a:latin typeface="Impact" panose="020B0806030902050204" pitchFamily="34" charset="0"/>
            </a:endParaRPr>
          </a:p>
        </p:txBody>
      </p:sp>
    </p:spTree>
    <p:extLst>
      <p:ext uri="{BB962C8B-B14F-4D97-AF65-F5344CB8AC3E}">
        <p14:creationId xmlns:p14="http://schemas.microsoft.com/office/powerpoint/2010/main" val="17351384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9968DF-F7B3-7F90-0B99-C9A23207346A}"/>
              </a:ext>
            </a:extLst>
          </p:cNvPr>
          <p:cNvPicPr>
            <a:picLocks noChangeAspect="1"/>
          </p:cNvPicPr>
          <p:nvPr/>
        </p:nvPicPr>
        <p:blipFill>
          <a:blip r:embed="rId3"/>
          <a:stretch>
            <a:fillRect/>
          </a:stretch>
        </p:blipFill>
        <p:spPr>
          <a:xfrm>
            <a:off x="0" y="908365"/>
            <a:ext cx="9143999" cy="5584468"/>
          </a:xfrm>
          <a:prstGeom prst="rect">
            <a:avLst/>
          </a:prstGeom>
        </p:spPr>
      </p:pic>
      <p:sp>
        <p:nvSpPr>
          <p:cNvPr id="5" name="TextBox 4">
            <a:extLst>
              <a:ext uri="{FF2B5EF4-FFF2-40B4-BE49-F238E27FC236}">
                <a16:creationId xmlns:a16="http://schemas.microsoft.com/office/drawing/2014/main" id="{DC03F6CF-5BC4-FD75-7AD3-647A8CDE5604}"/>
              </a:ext>
            </a:extLst>
          </p:cNvPr>
          <p:cNvSpPr txBox="1"/>
          <p:nvPr/>
        </p:nvSpPr>
        <p:spPr>
          <a:xfrm>
            <a:off x="2285999" y="174563"/>
            <a:ext cx="4572000" cy="523220"/>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SOLUTION</a:t>
            </a:r>
            <a:endParaRPr lang="en-US" sz="2800" dirty="0"/>
          </a:p>
        </p:txBody>
      </p:sp>
    </p:spTree>
    <p:extLst>
      <p:ext uri="{BB962C8B-B14F-4D97-AF65-F5344CB8AC3E}">
        <p14:creationId xmlns:p14="http://schemas.microsoft.com/office/powerpoint/2010/main" val="6377209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052427"/>
            <a:ext cx="4446036" cy="5078313"/>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rPr>
              <a:t>•Consider a machine with a floating point unit. Assume functional unit delays as follows</a:t>
            </a:r>
          </a:p>
          <a:p>
            <a:r>
              <a:rPr lang="en-US" sz="1800" b="0" i="0" u="none" strike="noStrike" baseline="0" dirty="0">
                <a:solidFill>
                  <a:srgbClr val="2A1A00"/>
                </a:solidFill>
                <a:latin typeface="Gill Sans MT" panose="020B0502020104020203" pitchFamily="34" charset="0"/>
              </a:rPr>
              <a:t>–</a:t>
            </a:r>
            <a:r>
              <a:rPr lang="en-US" sz="1800" b="0" i="1" u="none" strike="noStrike" baseline="0" dirty="0">
                <a:solidFill>
                  <a:srgbClr val="585858"/>
                </a:solidFill>
                <a:latin typeface="Gill Sans MT" panose="020B0502020104020203" pitchFamily="34" charset="0"/>
              </a:rPr>
              <a:t>memory</a:t>
            </a:r>
            <a:r>
              <a:rPr lang="en-US" sz="1800" b="0" i="0" u="none" strike="noStrike" baseline="0" dirty="0">
                <a:solidFill>
                  <a:srgbClr val="585858"/>
                </a:solidFill>
                <a:latin typeface="Gill Sans MT" panose="020B0502020104020203" pitchFamily="34" charset="0"/>
              </a:rPr>
              <a:t>: 5 ns., </a:t>
            </a:r>
            <a:r>
              <a:rPr lang="en-US" sz="1800" b="0" i="1" u="none" strike="noStrike" baseline="0" dirty="0" err="1">
                <a:solidFill>
                  <a:srgbClr val="585858"/>
                </a:solidFill>
                <a:latin typeface="Gill Sans MT" panose="020B0502020104020203" pitchFamily="34" charset="0"/>
              </a:rPr>
              <a:t>ALU</a:t>
            </a:r>
            <a:r>
              <a:rPr lang="en-US" sz="1800" b="0" i="0" u="none" strike="noStrike" baseline="0" dirty="0" err="1">
                <a:solidFill>
                  <a:srgbClr val="585858"/>
                </a:solidFill>
                <a:latin typeface="Gill Sans MT" panose="020B0502020104020203" pitchFamily="34" charset="0"/>
              </a:rPr>
              <a:t>and</a:t>
            </a:r>
            <a:r>
              <a:rPr lang="en-US" sz="1800" b="0" i="0" u="none" strike="noStrike" baseline="0" dirty="0">
                <a:solidFill>
                  <a:srgbClr val="585858"/>
                </a:solidFill>
                <a:latin typeface="Gill Sans MT" panose="020B0502020104020203" pitchFamily="34" charset="0"/>
              </a:rPr>
              <a:t> </a:t>
            </a:r>
            <a:r>
              <a:rPr lang="en-US" sz="1800" b="0" i="1" u="none" strike="noStrike" baseline="0" dirty="0">
                <a:solidFill>
                  <a:srgbClr val="585858"/>
                </a:solidFill>
                <a:latin typeface="Gill Sans MT" panose="020B0502020104020203" pitchFamily="34" charset="0"/>
              </a:rPr>
              <a:t>adders</a:t>
            </a:r>
            <a:r>
              <a:rPr lang="en-US" sz="1800" b="0" i="0" u="none" strike="noStrike" baseline="0" dirty="0">
                <a:solidFill>
                  <a:srgbClr val="585858"/>
                </a:solidFill>
                <a:latin typeface="Gill Sans MT" panose="020B0502020104020203" pitchFamily="34" charset="0"/>
              </a:rPr>
              <a:t>: 4 ns., </a:t>
            </a:r>
            <a:r>
              <a:rPr lang="en-US" sz="1800" b="0" i="1" u="none" strike="noStrike" baseline="0" dirty="0">
                <a:solidFill>
                  <a:srgbClr val="585858"/>
                </a:solidFill>
                <a:latin typeface="Gill Sans MT" panose="020B0502020104020203" pitchFamily="34" charset="0"/>
              </a:rPr>
              <a:t>FPU add</a:t>
            </a:r>
            <a:r>
              <a:rPr lang="en-US" sz="1800" b="0" i="0" u="none" strike="noStrike" baseline="0" dirty="0">
                <a:solidFill>
                  <a:srgbClr val="585858"/>
                </a:solidFill>
                <a:latin typeface="Gill Sans MT" panose="020B0502020104020203" pitchFamily="34" charset="0"/>
              </a:rPr>
              <a:t>: 10 ns., </a:t>
            </a:r>
            <a:r>
              <a:rPr lang="en-US" sz="1800" b="0" i="1" u="none" strike="noStrike" baseline="0" dirty="0">
                <a:solidFill>
                  <a:srgbClr val="585858"/>
                </a:solidFill>
                <a:latin typeface="Gill Sans MT" panose="020B0502020104020203" pitchFamily="34" charset="0"/>
              </a:rPr>
              <a:t>FPU multiply</a:t>
            </a:r>
            <a:r>
              <a:rPr lang="en-US" sz="1800" b="0" i="0" u="none" strike="noStrike" baseline="0" dirty="0">
                <a:solidFill>
                  <a:srgbClr val="585858"/>
                </a:solidFill>
                <a:latin typeface="Gill Sans MT" panose="020B0502020104020203" pitchFamily="34" charset="0"/>
              </a:rPr>
              <a:t>: 24 ns., </a:t>
            </a:r>
            <a:r>
              <a:rPr lang="en-US" sz="1800" b="0" i="1" u="none" strike="noStrike" baseline="0" dirty="0">
                <a:solidFill>
                  <a:srgbClr val="585858"/>
                </a:solidFill>
                <a:latin typeface="Gill Sans MT" panose="020B0502020104020203" pitchFamily="34" charset="0"/>
              </a:rPr>
              <a:t>register file access</a:t>
            </a:r>
            <a:r>
              <a:rPr lang="en-US" sz="1800" b="0" i="0" u="none" strike="noStrike" baseline="0" dirty="0">
                <a:solidFill>
                  <a:srgbClr val="585858"/>
                </a:solidFill>
                <a:latin typeface="Gill Sans MT" panose="020B0502020104020203" pitchFamily="34" charset="0"/>
              </a:rPr>
              <a:t>(read or write): 2 ns.</a:t>
            </a:r>
          </a:p>
          <a:p>
            <a:r>
              <a:rPr lang="en-US" sz="1800" b="0" i="0" u="none" strike="noStrike" baseline="0" dirty="0">
                <a:solidFill>
                  <a:srgbClr val="2A1A00"/>
                </a:solidFill>
                <a:latin typeface="Gill Sans MT" panose="020B0502020104020203" pitchFamily="34" charset="0"/>
              </a:rPr>
              <a:t>–</a:t>
            </a:r>
            <a:r>
              <a:rPr lang="en-US" sz="1800" b="0" i="1" u="none" strike="noStrike" baseline="0" dirty="0">
                <a:solidFill>
                  <a:srgbClr val="585858"/>
                </a:solidFill>
                <a:latin typeface="Gill Sans MT" panose="020B0502020104020203" pitchFamily="34" charset="0"/>
              </a:rPr>
              <a:t>multiplexors</a:t>
            </a:r>
            <a:r>
              <a:rPr lang="en-US" sz="1800" b="0" i="0" u="none" strike="noStrike" baseline="0" dirty="0">
                <a:solidFill>
                  <a:srgbClr val="585858"/>
                </a:solidFill>
                <a:latin typeface="Gill Sans MT" panose="020B0502020104020203" pitchFamily="34" charset="0"/>
              </a:rPr>
              <a:t>, </a:t>
            </a:r>
            <a:r>
              <a:rPr lang="en-US" sz="1800" b="0" i="1" u="none" strike="noStrike" baseline="0" dirty="0">
                <a:solidFill>
                  <a:srgbClr val="585858"/>
                </a:solidFill>
                <a:latin typeface="Gill Sans MT" panose="020B0502020104020203" pitchFamily="34" charset="0"/>
              </a:rPr>
              <a:t>control unit</a:t>
            </a:r>
            <a:r>
              <a:rPr lang="en-US" sz="1800" b="0" i="0" u="none" strike="noStrike" baseline="0" dirty="0">
                <a:solidFill>
                  <a:srgbClr val="585858"/>
                </a:solidFill>
                <a:latin typeface="Gill Sans MT" panose="020B0502020104020203" pitchFamily="34" charset="0"/>
              </a:rPr>
              <a:t>, </a:t>
            </a:r>
            <a:r>
              <a:rPr lang="en-US" sz="1800" b="0" i="1" u="none" strike="noStrike" baseline="0" dirty="0">
                <a:solidFill>
                  <a:srgbClr val="585858"/>
                </a:solidFill>
                <a:latin typeface="Gill Sans MT" panose="020B0502020104020203" pitchFamily="34" charset="0"/>
              </a:rPr>
              <a:t>PC accesses</a:t>
            </a:r>
            <a:r>
              <a:rPr lang="en-US" sz="1800" b="0" i="0" u="none" strike="noStrike" baseline="0" dirty="0">
                <a:solidFill>
                  <a:srgbClr val="585858"/>
                </a:solidFill>
                <a:latin typeface="Gill Sans MT" panose="020B0502020104020203" pitchFamily="34" charset="0"/>
              </a:rPr>
              <a:t>, </a:t>
            </a:r>
            <a:r>
              <a:rPr lang="en-US" sz="1800" b="0" i="1" u="none" strike="noStrike" baseline="0" dirty="0">
                <a:solidFill>
                  <a:srgbClr val="585858"/>
                </a:solidFill>
                <a:latin typeface="Gill Sans MT" panose="020B0502020104020203" pitchFamily="34" charset="0"/>
              </a:rPr>
              <a:t>sign extension</a:t>
            </a:r>
            <a:r>
              <a:rPr lang="en-US" sz="1800" b="0" i="0" u="none" strike="noStrike" baseline="0" dirty="0">
                <a:solidFill>
                  <a:srgbClr val="585858"/>
                </a:solidFill>
                <a:latin typeface="Gill Sans MT" panose="020B0502020104020203" pitchFamily="34" charset="0"/>
              </a:rPr>
              <a:t>, </a:t>
            </a:r>
            <a:r>
              <a:rPr lang="en-US" sz="1800" b="0" i="1" u="none" strike="noStrike" baseline="0" dirty="0">
                <a:solidFill>
                  <a:srgbClr val="585858"/>
                </a:solidFill>
                <a:latin typeface="Gill Sans MT" panose="020B0502020104020203" pitchFamily="34" charset="0"/>
              </a:rPr>
              <a:t>wires</a:t>
            </a:r>
            <a:r>
              <a:rPr lang="en-US" sz="1800" b="0" i="0" u="none" strike="noStrike" baseline="0" dirty="0">
                <a:solidFill>
                  <a:srgbClr val="585858"/>
                </a:solidFill>
                <a:latin typeface="Gill Sans MT" panose="020B0502020104020203" pitchFamily="34" charset="0"/>
              </a:rPr>
              <a:t>: no delay</a:t>
            </a:r>
          </a:p>
          <a:p>
            <a:r>
              <a:rPr lang="en-US" sz="1800" b="0" i="0" u="none" strike="noStrike" baseline="0" dirty="0">
                <a:solidFill>
                  <a:srgbClr val="2A1A00"/>
                </a:solidFill>
                <a:latin typeface="Arial" panose="020B0604020202020204" pitchFamily="34" charset="0"/>
              </a:rPr>
              <a:t>•Assume instruction mix as follows</a:t>
            </a:r>
          </a:p>
          <a:p>
            <a:r>
              <a:rPr lang="en-US" sz="1800" b="0" i="0" u="none" strike="noStrike" baseline="0" dirty="0">
                <a:solidFill>
                  <a:srgbClr val="2A1A00"/>
                </a:solidFill>
                <a:latin typeface="Gill Sans MT" panose="020B0502020104020203" pitchFamily="34" charset="0"/>
              </a:rPr>
              <a:t>–all loads take same time and comprise 35%</a:t>
            </a:r>
          </a:p>
          <a:p>
            <a:r>
              <a:rPr lang="en-US" sz="1800" b="0" i="0" u="none" strike="noStrike" baseline="0" dirty="0">
                <a:solidFill>
                  <a:srgbClr val="2A1A00"/>
                </a:solidFill>
                <a:latin typeface="Gill Sans MT" panose="020B0502020104020203" pitchFamily="34" charset="0"/>
              </a:rPr>
              <a:t>–all stores take same time and comprise 21% </a:t>
            </a:r>
          </a:p>
          <a:p>
            <a:r>
              <a:rPr lang="en-US" sz="1800" b="0" i="0" u="none" strike="noStrike" baseline="0" dirty="0">
                <a:solidFill>
                  <a:srgbClr val="2A1A00"/>
                </a:solidFill>
                <a:latin typeface="Gill Sans MT" panose="020B0502020104020203" pitchFamily="34" charset="0"/>
              </a:rPr>
              <a:t>–R-format instructions comprise 23%</a:t>
            </a:r>
          </a:p>
          <a:p>
            <a:r>
              <a:rPr lang="en-US" sz="1800" b="0" i="0" u="none" strike="noStrike" baseline="0" dirty="0">
                <a:solidFill>
                  <a:srgbClr val="2A1A00"/>
                </a:solidFill>
                <a:latin typeface="Gill Sans MT" panose="020B0502020104020203" pitchFamily="34" charset="0"/>
              </a:rPr>
              <a:t>–branches comprise 7%</a:t>
            </a:r>
          </a:p>
          <a:p>
            <a:r>
              <a:rPr lang="en-US" sz="1800" b="0" i="0" u="none" strike="noStrike" baseline="0" dirty="0">
                <a:solidFill>
                  <a:srgbClr val="2A1A00"/>
                </a:solidFill>
                <a:latin typeface="Gill Sans MT" panose="020B0502020104020203" pitchFamily="34" charset="0"/>
              </a:rPr>
              <a:t>–jumps comprise 2%</a:t>
            </a:r>
          </a:p>
          <a:p>
            <a:r>
              <a:rPr lang="en-US" sz="1800" b="0" i="0" u="none" strike="noStrike" baseline="0" dirty="0">
                <a:solidFill>
                  <a:srgbClr val="2A1A00"/>
                </a:solidFill>
                <a:latin typeface="Gill Sans MT" panose="020B0502020104020203" pitchFamily="34" charset="0"/>
              </a:rPr>
              <a:t>–FP adds and subtracts take the same time and totally comprise 5%</a:t>
            </a:r>
          </a:p>
          <a:p>
            <a:r>
              <a:rPr lang="en-US" sz="1800" b="0" i="0" u="none" strike="noStrike" baseline="0" dirty="0">
                <a:solidFill>
                  <a:srgbClr val="2A1A00"/>
                </a:solidFill>
                <a:latin typeface="Gill Sans MT" panose="020B0502020104020203" pitchFamily="34" charset="0"/>
              </a:rPr>
              <a:t>–FP multiplies and divides take the same time and totally comprise 7%</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572001" y="1052427"/>
            <a:ext cx="4446036" cy="5078313"/>
          </a:xfrm>
          <a:prstGeom prst="rect">
            <a:avLst/>
          </a:prstGeom>
          <a:noFill/>
        </p:spPr>
        <p:txBody>
          <a:bodyPr wrap="square" rtlCol="0">
            <a:spAutoFit/>
          </a:bodyPr>
          <a:lstStyle/>
          <a:p>
            <a:pPr algn="r" rtl="1"/>
            <a:r>
              <a:rPr lang="fa-IR" dirty="0"/>
              <a:t>• ماشینی را با واحد ممیز شناور در نظر بگیرید. تأخیرهای واحد عملکردی را به صورت زیر فرض کنید</a:t>
            </a:r>
          </a:p>
          <a:p>
            <a:pPr algn="r" rtl="1"/>
            <a:r>
              <a:rPr lang="fa-IR" dirty="0"/>
              <a:t>-حافظه: 5 </a:t>
            </a:r>
            <a:r>
              <a:rPr lang="en-US" dirty="0"/>
              <a:t>ns.، ALU </a:t>
            </a:r>
            <a:r>
              <a:rPr lang="fa-IR" dirty="0"/>
              <a:t>و جمع کننده ها: 4 </a:t>
            </a:r>
            <a:r>
              <a:rPr lang="en-US" dirty="0"/>
              <a:t>ns.، </a:t>
            </a:r>
            <a:r>
              <a:rPr lang="fa-IR" dirty="0"/>
              <a:t>جمع </a:t>
            </a:r>
            <a:r>
              <a:rPr lang="en-US" dirty="0"/>
              <a:t>FPU: 10 ns.، </a:t>
            </a:r>
            <a:r>
              <a:rPr lang="fa-IR" dirty="0"/>
              <a:t>ضرب </a:t>
            </a:r>
            <a:r>
              <a:rPr lang="en-US" dirty="0"/>
              <a:t>FPU: 24 ns.، </a:t>
            </a:r>
            <a:r>
              <a:rPr lang="fa-IR" dirty="0"/>
              <a:t>ثبت دسترسی به فایل (خواندن یا نوشتن): 2 </a:t>
            </a:r>
            <a:r>
              <a:rPr lang="en-US" dirty="0"/>
              <a:t>ns.</a:t>
            </a:r>
          </a:p>
          <a:p>
            <a:pPr algn="r" rtl="1"/>
            <a:r>
              <a:rPr lang="en-US" dirty="0"/>
              <a:t>-</a:t>
            </a:r>
            <a:r>
              <a:rPr lang="fa-IR" dirty="0"/>
              <a:t>مولتی پلکسورها، واحد کنترل، دسترسی به کامپیوتر، پسوند علامت، سیم: بدون تاخیر</a:t>
            </a:r>
          </a:p>
          <a:p>
            <a:pPr algn="r" rtl="1"/>
            <a:r>
              <a:rPr lang="fa-IR" dirty="0"/>
              <a:t>• ترکیب دستورالعمل را به صورت زیر فرض کنید</a:t>
            </a:r>
          </a:p>
          <a:p>
            <a:pPr algn="r" rtl="1"/>
            <a:r>
              <a:rPr lang="fa-IR" dirty="0"/>
              <a:t>- همه بارها زمان می برند و 35٪ را شامل می شود</a:t>
            </a:r>
          </a:p>
          <a:p>
            <a:pPr algn="r" rtl="1"/>
            <a:r>
              <a:rPr lang="fa-IR" dirty="0"/>
              <a:t>- همه فروشگاه ها زمان یکسانی دارند و 21٪ را شامل می شود</a:t>
            </a:r>
          </a:p>
          <a:p>
            <a:pPr algn="r" rtl="1"/>
            <a:r>
              <a:rPr lang="fa-IR" dirty="0"/>
              <a:t>- دستورالعمل های فرمت </a:t>
            </a:r>
            <a:r>
              <a:rPr lang="en-US" dirty="0"/>
              <a:t>R </a:t>
            </a:r>
            <a:r>
              <a:rPr lang="fa-IR" dirty="0"/>
              <a:t>شامل 23٪ است</a:t>
            </a:r>
          </a:p>
          <a:p>
            <a:pPr algn="r" rtl="1"/>
            <a:r>
              <a:rPr lang="fa-IR" dirty="0"/>
              <a:t>- شعب 7 درصد را تشکیل می دهند</a:t>
            </a:r>
          </a:p>
          <a:p>
            <a:pPr algn="r" rtl="1"/>
            <a:r>
              <a:rPr lang="fa-IR" dirty="0"/>
              <a:t>- پرش ها 2٪ است</a:t>
            </a:r>
          </a:p>
          <a:p>
            <a:pPr algn="r" rtl="1"/>
            <a:r>
              <a:rPr lang="fa-IR" dirty="0"/>
              <a:t>-افزون و تفریق </a:t>
            </a:r>
            <a:r>
              <a:rPr lang="en-US" dirty="0"/>
              <a:t>FP </a:t>
            </a:r>
            <a:r>
              <a:rPr lang="fa-IR" dirty="0"/>
              <a:t>یکسان طول می کشد و در کل 5% را شامل می شود</a:t>
            </a:r>
          </a:p>
          <a:p>
            <a:pPr algn="r" rtl="1"/>
            <a:r>
              <a:rPr lang="fa-IR" dirty="0"/>
              <a:t>- ضرب و تقسیم </a:t>
            </a:r>
            <a:r>
              <a:rPr lang="en-US" dirty="0"/>
              <a:t>FP </a:t>
            </a:r>
            <a:r>
              <a:rPr lang="fa-IR" dirty="0"/>
              <a:t>یکسان طول می کشد و در کل 7٪ را شامل می شود</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0" cy="5115022"/>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Class Work</a:t>
            </a:r>
          </a:p>
          <a:p>
            <a:pPr algn="ctr"/>
            <a:r>
              <a:rPr lang="fa-IR" dirty="0">
                <a:solidFill>
                  <a:srgbClr val="2A1A00"/>
                </a:solidFill>
                <a:latin typeface="Impact" panose="020B0806030902050204" pitchFamily="34" charset="0"/>
              </a:rPr>
              <a:t>تمرین</a:t>
            </a:r>
            <a:endParaRPr lang="en-US" sz="2400" b="0" i="0" u="none" strike="noStrike" baseline="0" dirty="0">
              <a:solidFill>
                <a:srgbClr val="2A1A00"/>
              </a:solidFill>
              <a:latin typeface="Impact" panose="020B0806030902050204" pitchFamily="34" charset="0"/>
            </a:endParaRPr>
          </a:p>
        </p:txBody>
      </p:sp>
    </p:spTree>
    <p:extLst>
      <p:ext uri="{BB962C8B-B14F-4D97-AF65-F5344CB8AC3E}">
        <p14:creationId xmlns:p14="http://schemas.microsoft.com/office/powerpoint/2010/main" val="20161693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052427"/>
            <a:ext cx="4446036" cy="2031325"/>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rPr>
              <a:t>•</a:t>
            </a:r>
            <a:r>
              <a:rPr lang="en-US" sz="1800" b="0" i="1" u="none" strike="noStrike" baseline="0" dirty="0">
                <a:solidFill>
                  <a:srgbClr val="585858"/>
                </a:solidFill>
                <a:latin typeface="Times New Roman" panose="02020603050405020304" pitchFamily="18" charset="0"/>
              </a:rPr>
              <a:t>Compare the performance of (a) a single-cycle implementation using a fixed-period clock with (b) one using a variable-period clock where each instruction executes in one clock cycle that is only as long as it needs to be (not really practical but pretend it</a:t>
            </a:r>
            <a:r>
              <a:rPr lang="en-US" sz="1800" b="0" i="1" u="none" strike="noStrike" baseline="0" dirty="0">
                <a:solidFill>
                  <a:srgbClr val="585858"/>
                </a:solidFill>
                <a:latin typeface="Gill Sans MT" panose="020B0502020104020203" pitchFamily="34" charset="0"/>
              </a:rPr>
              <a:t>’</a:t>
            </a:r>
            <a:r>
              <a:rPr lang="en-US" sz="1800" b="0" i="1" u="none" strike="noStrike" baseline="0" dirty="0">
                <a:solidFill>
                  <a:srgbClr val="585858"/>
                </a:solidFill>
                <a:latin typeface="Times New Roman" panose="02020603050405020304" pitchFamily="18" charset="0"/>
              </a:rPr>
              <a:t>s possible!) </a:t>
            </a:r>
            <a:endParaRPr lang="en-US" sz="1800" b="0" i="0" u="none" strike="noStrike" baseline="0" dirty="0">
              <a:solidFill>
                <a:srgbClr val="585858"/>
              </a:solidFill>
              <a:latin typeface="Times New Roman" panose="02020603050405020304" pitchFamily="18" charset="0"/>
            </a:endParaRPr>
          </a:p>
        </p:txBody>
      </p:sp>
      <p:sp>
        <p:nvSpPr>
          <p:cNvPr id="16" name="TextBox 15">
            <a:extLst>
              <a:ext uri="{FF2B5EF4-FFF2-40B4-BE49-F238E27FC236}">
                <a16:creationId xmlns:a16="http://schemas.microsoft.com/office/drawing/2014/main" id="{5CB9B678-AB3A-62F2-1D65-8209B1EC6292}"/>
              </a:ext>
            </a:extLst>
          </p:cNvPr>
          <p:cNvSpPr txBox="1"/>
          <p:nvPr/>
        </p:nvSpPr>
        <p:spPr>
          <a:xfrm>
            <a:off x="4572001" y="1052427"/>
            <a:ext cx="4446036" cy="1754326"/>
          </a:xfrm>
          <a:prstGeom prst="rect">
            <a:avLst/>
          </a:prstGeom>
          <a:noFill/>
        </p:spPr>
        <p:txBody>
          <a:bodyPr wrap="square" rtlCol="0">
            <a:spAutoFit/>
          </a:bodyPr>
          <a:lstStyle/>
          <a:p>
            <a:pPr algn="r" rtl="1"/>
            <a:r>
              <a:rPr lang="fa-IR" dirty="0"/>
              <a:t>• مقایسه عملکرد (الف) اجرای تک چرخه با استفاده از یک ساعت با دوره ثابت با (ب) یکی با استفاده از یک ساعت دوره متغیر که در آن هر دستورالعمل در یک چرخه ساعت اجرا می شود که فقط تا زمانی که لازم است اجرا می شود (نه واقعا عملی است اما وانمود کنید که ممکن است!)</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0" cy="5115022"/>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Class Work</a:t>
            </a:r>
          </a:p>
          <a:p>
            <a:pPr algn="ctr"/>
            <a:r>
              <a:rPr lang="fa-IR" dirty="0">
                <a:solidFill>
                  <a:srgbClr val="2A1A00"/>
                </a:solidFill>
                <a:latin typeface="Impact" panose="020B0806030902050204" pitchFamily="34" charset="0"/>
              </a:rPr>
              <a:t>تمرین</a:t>
            </a:r>
            <a:endParaRPr lang="en-US" sz="2400" b="0" i="0" u="none" strike="noStrike" baseline="0" dirty="0">
              <a:solidFill>
                <a:srgbClr val="2A1A00"/>
              </a:solidFill>
              <a:latin typeface="Impact" panose="020B0806030902050204" pitchFamily="34" charset="0"/>
            </a:endParaRPr>
          </a:p>
        </p:txBody>
      </p:sp>
    </p:spTree>
    <p:extLst>
      <p:ext uri="{BB962C8B-B14F-4D97-AF65-F5344CB8AC3E}">
        <p14:creationId xmlns:p14="http://schemas.microsoft.com/office/powerpoint/2010/main" val="18378579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052427"/>
            <a:ext cx="4446036" cy="3139321"/>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One solution: a variable-period clock with different cycle times for each instruction class</a:t>
            </a:r>
          </a:p>
          <a:p>
            <a:r>
              <a:rPr lang="en-US" sz="1800" b="0" i="0" u="none" strike="noStrike" baseline="0" dirty="0">
                <a:solidFill>
                  <a:srgbClr val="2A1A00"/>
                </a:solidFill>
                <a:latin typeface="Gill Sans MT" panose="020B0502020104020203" pitchFamily="34" charset="0"/>
              </a:rPr>
              <a:t>–</a:t>
            </a:r>
            <a:r>
              <a:rPr lang="en-US" sz="1800" b="0" i="1" u="none" strike="noStrike" baseline="0" dirty="0">
                <a:solidFill>
                  <a:srgbClr val="585858"/>
                </a:solidFill>
                <a:latin typeface="Gill Sans MT" panose="020B0502020104020203" pitchFamily="34" charset="0"/>
              </a:rPr>
              <a:t>unfeasible</a:t>
            </a:r>
            <a:r>
              <a:rPr lang="en-US" sz="1800" b="0" i="0" u="none" strike="noStrike" baseline="0" dirty="0">
                <a:solidFill>
                  <a:srgbClr val="585858"/>
                </a:solidFill>
                <a:latin typeface="Gill Sans MT" panose="020B0502020104020203" pitchFamily="34" charset="0"/>
              </a:rPr>
              <a:t>, as implementing a variable-speed clock is technically difficult</a:t>
            </a:r>
          </a:p>
          <a:p>
            <a:r>
              <a:rPr lang="en-US" sz="1800" b="0" i="0" u="none" strike="noStrike" baseline="0" dirty="0">
                <a:solidFill>
                  <a:srgbClr val="2A1A00"/>
                </a:solidFill>
                <a:latin typeface="Arial" panose="020B0604020202020204" pitchFamily="34" charset="0"/>
              </a:rPr>
              <a:t>•Another solution:</a:t>
            </a:r>
          </a:p>
          <a:p>
            <a:r>
              <a:rPr lang="en-US" sz="1800" b="0" i="0" u="none" strike="noStrike" baseline="0" dirty="0">
                <a:solidFill>
                  <a:srgbClr val="2A1A00"/>
                </a:solidFill>
                <a:latin typeface="Gill Sans MT" panose="020B0502020104020203" pitchFamily="34" charset="0"/>
              </a:rPr>
              <a:t>–use a smaller cycle time…</a:t>
            </a:r>
          </a:p>
          <a:p>
            <a:r>
              <a:rPr lang="en-US" sz="1800" b="0" i="0" u="none" strike="noStrike" baseline="0" dirty="0">
                <a:solidFill>
                  <a:srgbClr val="2A1A00"/>
                </a:solidFill>
                <a:latin typeface="Gill Sans MT" panose="020B0502020104020203" pitchFamily="34" charset="0"/>
              </a:rPr>
              <a:t>–…have different instructions take different numbers of cycles</a:t>
            </a:r>
          </a:p>
          <a:p>
            <a:r>
              <a:rPr lang="en-US" sz="1800" b="0" i="0" u="none" strike="noStrike" baseline="0" dirty="0">
                <a:solidFill>
                  <a:srgbClr val="585858"/>
                </a:solidFill>
                <a:latin typeface="Gill Sans MT" panose="020B0502020104020203" pitchFamily="34" charset="0"/>
              </a:rPr>
              <a:t>by breaking instructions into steps and fitting each step into one cycle</a:t>
            </a:r>
          </a:p>
          <a:p>
            <a:r>
              <a:rPr lang="en-US" sz="1800" b="0" i="0" u="none" strike="noStrike" baseline="0" dirty="0">
                <a:solidFill>
                  <a:srgbClr val="2A1A00"/>
                </a:solidFill>
                <a:latin typeface="Gill Sans MT" panose="020B0502020104020203" pitchFamily="34" charset="0"/>
              </a:rPr>
              <a:t>–</a:t>
            </a:r>
            <a:r>
              <a:rPr lang="en-US" sz="1800" b="0" i="1" u="none" strike="noStrike" baseline="0" dirty="0">
                <a:solidFill>
                  <a:srgbClr val="585858"/>
                </a:solidFill>
                <a:latin typeface="Gill Sans MT" panose="020B0502020104020203" pitchFamily="34" charset="0"/>
              </a:rPr>
              <a:t>feasible: </a:t>
            </a:r>
            <a:r>
              <a:rPr lang="en-US" sz="1800" b="0" i="1" u="none" strike="noStrike" baseline="0" dirty="0" err="1">
                <a:solidFill>
                  <a:srgbClr val="585858"/>
                </a:solidFill>
                <a:latin typeface="Gill Sans MT" panose="020B0502020104020203" pitchFamily="34" charset="0"/>
              </a:rPr>
              <a:t>multicyleapproach</a:t>
            </a:r>
            <a:r>
              <a:rPr lang="en-US" sz="1800" b="0" i="0" u="none" strike="noStrike" baseline="0" dirty="0">
                <a:solidFill>
                  <a:srgbClr val="585858"/>
                </a:solidFill>
                <a:latin typeface="Gill Sans MT" panose="020B0502020104020203" pitchFamily="34" charset="0"/>
              </a:rPr>
              <a:t>!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572001" y="1052427"/>
            <a:ext cx="4446036" cy="3139321"/>
          </a:xfrm>
          <a:prstGeom prst="rect">
            <a:avLst/>
          </a:prstGeom>
          <a:noFill/>
        </p:spPr>
        <p:txBody>
          <a:bodyPr wrap="square" rtlCol="0">
            <a:spAutoFit/>
          </a:bodyPr>
          <a:lstStyle/>
          <a:p>
            <a:pPr algn="r" rtl="1"/>
            <a:r>
              <a:rPr lang="fa-IR" dirty="0"/>
              <a:t>•یک راه حل: یک ساعت با دوره متغیر با زمان های چرخه متفاوت برای هر کلاس دستورالعمل</a:t>
            </a:r>
          </a:p>
          <a:p>
            <a:pPr algn="r" rtl="1"/>
            <a:r>
              <a:rPr lang="fa-IR" dirty="0"/>
              <a:t>- غیر ممکن است، زیرا اجرای یک ساعت با سرعت متغیر از نظر فنی دشوار است</a:t>
            </a:r>
          </a:p>
          <a:p>
            <a:pPr algn="r" rtl="1"/>
            <a:r>
              <a:rPr lang="fa-IR" dirty="0"/>
              <a:t>•راه حل دیگر:</a:t>
            </a:r>
          </a:p>
          <a:p>
            <a:pPr algn="r" rtl="1"/>
            <a:r>
              <a:rPr lang="fa-IR" dirty="0"/>
              <a:t>– از زمان چرخه کمتری استفاده کنید…</a:t>
            </a:r>
          </a:p>
          <a:p>
            <a:pPr algn="r" rtl="1"/>
            <a:r>
              <a:rPr lang="fa-IR" dirty="0"/>
              <a:t>– … دستورالعمل های مختلف داشته باشید که تعداد چرخه های متفاوتی را می گیرند</a:t>
            </a:r>
          </a:p>
          <a:p>
            <a:pPr algn="r" rtl="1"/>
            <a:r>
              <a:rPr lang="fa-IR" dirty="0"/>
              <a:t>با تقسیم دستورالعمل ها به مراحل و تطبیق هر مرحله در یک چرخه</a:t>
            </a:r>
          </a:p>
          <a:p>
            <a:pPr algn="r" rtl="1"/>
            <a:r>
              <a:rPr lang="fa-IR" dirty="0"/>
              <a:t>امکان پذیر: رویکرد چند چرخه ای!</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0" cy="5115022"/>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FIXING THE PROBLEM WITH SINGLE-CYCLE DESIGNS</a:t>
            </a:r>
            <a:endParaRPr lang="en-US" sz="2400" b="0" i="0" u="none" strike="noStrike" baseline="0" dirty="0">
              <a:solidFill>
                <a:srgbClr val="2A1A00"/>
              </a:solidFill>
              <a:latin typeface="Impact" panose="020B0806030902050204" pitchFamily="34" charset="0"/>
            </a:endParaRPr>
          </a:p>
        </p:txBody>
      </p:sp>
    </p:spTree>
    <p:extLst>
      <p:ext uri="{BB962C8B-B14F-4D97-AF65-F5344CB8AC3E}">
        <p14:creationId xmlns:p14="http://schemas.microsoft.com/office/powerpoint/2010/main" val="16110673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052427"/>
            <a:ext cx="4446036" cy="5078313"/>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Break up the instructions into </a:t>
            </a:r>
            <a:r>
              <a:rPr lang="en-US" sz="1800" b="0" i="1" u="none" strike="noStrike" baseline="0" dirty="0">
                <a:solidFill>
                  <a:srgbClr val="585858"/>
                </a:solidFill>
                <a:latin typeface="Gill Sans MT" panose="020B0502020104020203" pitchFamily="34" charset="0"/>
              </a:rPr>
              <a:t>steps</a:t>
            </a:r>
            <a:endParaRPr lang="en-US" sz="1800" b="0" i="0" u="none" strike="noStrike" baseline="0" dirty="0">
              <a:solidFill>
                <a:srgbClr val="585858"/>
              </a:solidFill>
              <a:latin typeface="Gill Sans MT" panose="020B0502020104020203" pitchFamily="34" charset="0"/>
            </a:endParaRPr>
          </a:p>
          <a:p>
            <a:r>
              <a:rPr lang="en-US" sz="1800" b="0" i="0" u="none" strike="noStrike" baseline="0" dirty="0">
                <a:solidFill>
                  <a:srgbClr val="2A1A00"/>
                </a:solidFill>
                <a:latin typeface="Gill Sans MT" panose="020B0502020104020203" pitchFamily="34" charset="0"/>
              </a:rPr>
              <a:t>–each step takes one clock cycle</a:t>
            </a:r>
          </a:p>
          <a:p>
            <a:r>
              <a:rPr lang="en-US" sz="1800" b="0" i="0" u="none" strike="noStrike" baseline="0" dirty="0">
                <a:solidFill>
                  <a:srgbClr val="2A1A00"/>
                </a:solidFill>
                <a:latin typeface="Gill Sans MT" panose="020B0502020104020203" pitchFamily="34" charset="0"/>
              </a:rPr>
              <a:t>–</a:t>
            </a:r>
            <a:r>
              <a:rPr lang="en-US" sz="1800" b="0" i="0" u="none" strike="noStrike" baseline="0" dirty="0">
                <a:solidFill>
                  <a:srgbClr val="585858"/>
                </a:solidFill>
                <a:latin typeface="Gill Sans MT" panose="020B0502020104020203" pitchFamily="34" charset="0"/>
              </a:rPr>
              <a:t>balance the amount of work to be done in each step/cycle so that they are about equal</a:t>
            </a:r>
          </a:p>
          <a:p>
            <a:r>
              <a:rPr lang="en-US" sz="1800" b="0" i="0" u="none" strike="noStrike" baseline="0" dirty="0">
                <a:solidFill>
                  <a:srgbClr val="2A1A00"/>
                </a:solidFill>
                <a:latin typeface="Gill Sans MT" panose="020B0502020104020203" pitchFamily="34" charset="0"/>
              </a:rPr>
              <a:t>–</a:t>
            </a:r>
            <a:r>
              <a:rPr lang="en-US" sz="1800" b="0" i="0" u="none" strike="noStrike" baseline="0" dirty="0">
                <a:solidFill>
                  <a:srgbClr val="585858"/>
                </a:solidFill>
                <a:latin typeface="Gill Sans MT" panose="020B0502020104020203" pitchFamily="34" charset="0"/>
              </a:rPr>
              <a:t>restrict each cycle to use at most once each major functional unit so that such units do not have to be replicated</a:t>
            </a:r>
          </a:p>
          <a:p>
            <a:r>
              <a:rPr lang="en-US" sz="1800" b="0" i="0" u="none" strike="noStrike" baseline="0" dirty="0">
                <a:solidFill>
                  <a:srgbClr val="2A1A00"/>
                </a:solidFill>
                <a:latin typeface="Gill Sans MT" panose="020B0502020104020203" pitchFamily="34" charset="0"/>
              </a:rPr>
              <a:t>–functional units can be shared between different cycles within one instruction</a:t>
            </a:r>
          </a:p>
          <a:p>
            <a:r>
              <a:rPr lang="en-US" sz="1800" b="0" i="0" u="none" strike="noStrike" baseline="0" dirty="0">
                <a:solidFill>
                  <a:srgbClr val="2A1A00"/>
                </a:solidFill>
                <a:latin typeface="Arial" panose="020B0604020202020204" pitchFamily="34" charset="0"/>
              </a:rPr>
              <a:t>•Between steps/cycles</a:t>
            </a:r>
          </a:p>
          <a:p>
            <a:r>
              <a:rPr lang="en-US" sz="1800" b="0" i="0" u="none" strike="noStrike" baseline="0" dirty="0">
                <a:solidFill>
                  <a:srgbClr val="2A1A00"/>
                </a:solidFill>
                <a:latin typeface="Gill Sans MT" panose="020B0502020104020203" pitchFamily="34" charset="0"/>
              </a:rPr>
              <a:t>–</a:t>
            </a:r>
            <a:r>
              <a:rPr lang="en-US" sz="1800" b="0" i="0" u="none" strike="noStrike" baseline="0" dirty="0">
                <a:solidFill>
                  <a:srgbClr val="585858"/>
                </a:solidFill>
                <a:latin typeface="Gill Sans MT" panose="020B0502020104020203" pitchFamily="34" charset="0"/>
              </a:rPr>
              <a:t>At the end of one cycle store data to be used in </a:t>
            </a:r>
            <a:r>
              <a:rPr lang="en-US" sz="1800" b="0" i="1" u="none" strike="noStrike" baseline="0" dirty="0">
                <a:solidFill>
                  <a:srgbClr val="585858"/>
                </a:solidFill>
                <a:latin typeface="Gill Sans MT" panose="020B0502020104020203" pitchFamily="34" charset="0"/>
              </a:rPr>
              <a:t>later cycles of </a:t>
            </a:r>
            <a:r>
              <a:rPr lang="en-US" sz="1800" b="0" i="1" u="none" strike="noStrike" baseline="0" dirty="0" err="1">
                <a:solidFill>
                  <a:srgbClr val="585858"/>
                </a:solidFill>
                <a:latin typeface="Gill Sans MT" panose="020B0502020104020203" pitchFamily="34" charset="0"/>
              </a:rPr>
              <a:t>thesame</a:t>
            </a:r>
            <a:r>
              <a:rPr lang="en-US" sz="1800" b="0" i="0" u="none" strike="noStrike" baseline="0" dirty="0" err="1">
                <a:solidFill>
                  <a:srgbClr val="585858"/>
                </a:solidFill>
                <a:latin typeface="Gill Sans MT" panose="020B0502020104020203" pitchFamily="34" charset="0"/>
              </a:rPr>
              <a:t>instruction</a:t>
            </a:r>
            <a:endParaRPr lang="en-US" sz="1800" b="0" i="0" u="none" strike="noStrike" baseline="0" dirty="0">
              <a:solidFill>
                <a:srgbClr val="585858"/>
              </a:solidFill>
              <a:latin typeface="Gill Sans MT" panose="020B0502020104020203" pitchFamily="34" charset="0"/>
            </a:endParaRPr>
          </a:p>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need to introduce additional </a:t>
            </a:r>
            <a:r>
              <a:rPr lang="en-US" sz="1800" b="0" i="1" u="none" strike="noStrike" baseline="0" dirty="0">
                <a:solidFill>
                  <a:srgbClr val="585858"/>
                </a:solidFill>
                <a:latin typeface="Gill Sans MT" panose="020B0502020104020203" pitchFamily="34" charset="0"/>
              </a:rPr>
              <a:t>internal</a:t>
            </a:r>
            <a:r>
              <a:rPr lang="en-US" sz="1800" b="0" i="0" u="none" strike="noStrike" baseline="0" dirty="0">
                <a:solidFill>
                  <a:srgbClr val="585858"/>
                </a:solidFill>
                <a:latin typeface="Gill Sans MT" panose="020B0502020104020203" pitchFamily="34" charset="0"/>
              </a:rPr>
              <a:t>(programmer-invisible) registers for this purpose</a:t>
            </a:r>
          </a:p>
          <a:p>
            <a:r>
              <a:rPr lang="en-US" sz="1800" b="0" i="0" u="none" strike="noStrike" baseline="0" dirty="0">
                <a:solidFill>
                  <a:srgbClr val="2A1A00"/>
                </a:solidFill>
                <a:latin typeface="Gill Sans MT" panose="020B0502020104020203" pitchFamily="34" charset="0"/>
              </a:rPr>
              <a:t>–</a:t>
            </a:r>
            <a:r>
              <a:rPr lang="en-US" sz="1800" b="0" i="0" u="none" strike="noStrike" baseline="0" dirty="0">
                <a:solidFill>
                  <a:srgbClr val="585858"/>
                </a:solidFill>
                <a:latin typeface="Gill Sans MT" panose="020B0502020104020203" pitchFamily="34" charset="0"/>
              </a:rPr>
              <a:t>Data to be used in </a:t>
            </a:r>
            <a:r>
              <a:rPr lang="en-US" sz="1800" b="0" i="1" u="none" strike="noStrike" baseline="0" dirty="0">
                <a:solidFill>
                  <a:srgbClr val="585858"/>
                </a:solidFill>
                <a:latin typeface="Gill Sans MT" panose="020B0502020104020203" pitchFamily="34" charset="0"/>
              </a:rPr>
              <a:t>later instructions </a:t>
            </a:r>
            <a:r>
              <a:rPr lang="en-US" sz="1800" b="0" i="0" u="none" strike="noStrike" baseline="0" dirty="0">
                <a:solidFill>
                  <a:srgbClr val="585858"/>
                </a:solidFill>
                <a:latin typeface="Gill Sans MT" panose="020B0502020104020203" pitchFamily="34" charset="0"/>
              </a:rPr>
              <a:t>are stored in programmer-visible state elements: the register file, PC, memory</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572001" y="1052427"/>
            <a:ext cx="4446036" cy="4801314"/>
          </a:xfrm>
          <a:prstGeom prst="rect">
            <a:avLst/>
          </a:prstGeom>
          <a:noFill/>
        </p:spPr>
        <p:txBody>
          <a:bodyPr wrap="square" rtlCol="0">
            <a:spAutoFit/>
          </a:bodyPr>
          <a:lstStyle/>
          <a:p>
            <a:pPr algn="r" rtl="1"/>
            <a:r>
              <a:rPr lang="fa-IR" dirty="0"/>
              <a:t>• دستورالعمل ها را به مراحل تقسیم کنید</a:t>
            </a:r>
          </a:p>
          <a:p>
            <a:pPr algn="r" rtl="1"/>
            <a:r>
              <a:rPr lang="fa-IR" dirty="0"/>
              <a:t>- هر مرحله یک چرخه ساعت طول می کشد</a:t>
            </a:r>
          </a:p>
          <a:p>
            <a:pPr algn="r" rtl="1"/>
            <a:r>
              <a:rPr lang="fa-IR" dirty="0"/>
              <a:t>-مقدار کاری را که باید در هر مرحله / چرخه انجام شود متعادل کنید تا تقریباً برابر باشند</a:t>
            </a:r>
          </a:p>
          <a:p>
            <a:pPr algn="r" rtl="1"/>
            <a:r>
              <a:rPr lang="fa-IR" dirty="0"/>
              <a:t>- هر چرخه را محدود کنید تا حداکثر یک بار از هر واحد عملکردی اصلی استفاده شود تا چنین واحدهایی نیازی به تکرار نداشته باشند.</a:t>
            </a:r>
          </a:p>
          <a:p>
            <a:pPr algn="r" rtl="1"/>
            <a:r>
              <a:rPr lang="fa-IR" dirty="0"/>
              <a:t>- واحدهای عملکردی را می توان بین چرخه های مختلف در یک دستورالعمل به اشتراک گذاشت</a:t>
            </a:r>
          </a:p>
          <a:p>
            <a:pPr algn="r" rtl="1"/>
            <a:r>
              <a:rPr lang="fa-IR" dirty="0"/>
              <a:t>• بین مراحل / چرخه</a:t>
            </a:r>
          </a:p>
          <a:p>
            <a:pPr algn="r" rtl="1"/>
            <a:r>
              <a:rPr lang="fa-IR" dirty="0"/>
              <a:t>- در پایان یک چرخه، داده ها را ذخیره کنید تا در چرخه های بعدی همان دستورالعمل استفاده شود</a:t>
            </a:r>
          </a:p>
          <a:p>
            <a:pPr algn="r" rtl="1"/>
            <a:r>
              <a:rPr lang="fa-IR" dirty="0"/>
              <a:t>• برای این منظور نیاز به معرفی رجیسترهای داخلی اضافی (برنامه نویس نامرئی) است</a:t>
            </a:r>
          </a:p>
          <a:p>
            <a:pPr algn="r" rtl="1"/>
            <a:r>
              <a:rPr lang="fa-IR" dirty="0"/>
              <a:t>– داده هایی که در دستورالعمل های بعدی استفاده می شوند در عناصر حالت قابل مشاهده توسط برنامه نویس ذخیره می شوند: فایل رجیستر، رایانه شخصی، حافظه</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0" cy="5115022"/>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MULTICYCLE APPROACH </a:t>
            </a:r>
            <a:endParaRPr lang="en-US" sz="2400" b="0" i="0" u="none" strike="noStrike" baseline="0" dirty="0">
              <a:solidFill>
                <a:srgbClr val="2A1A00"/>
              </a:solidFill>
              <a:latin typeface="Impact" panose="020B0806030902050204" pitchFamily="34" charset="0"/>
            </a:endParaRPr>
          </a:p>
        </p:txBody>
      </p:sp>
    </p:spTree>
    <p:extLst>
      <p:ext uri="{BB962C8B-B14F-4D97-AF65-F5344CB8AC3E}">
        <p14:creationId xmlns:p14="http://schemas.microsoft.com/office/powerpoint/2010/main" val="8868730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C03F6CF-5BC4-FD75-7AD3-647A8CDE5604}"/>
              </a:ext>
            </a:extLst>
          </p:cNvPr>
          <p:cNvSpPr txBox="1"/>
          <p:nvPr/>
        </p:nvSpPr>
        <p:spPr>
          <a:xfrm>
            <a:off x="2285999" y="174563"/>
            <a:ext cx="4572000" cy="523220"/>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REDUCING CYCLE TIME</a:t>
            </a:r>
            <a:endParaRPr lang="en-US" sz="4000" dirty="0"/>
          </a:p>
        </p:txBody>
      </p:sp>
      <p:pic>
        <p:nvPicPr>
          <p:cNvPr id="4" name="Picture 3">
            <a:extLst>
              <a:ext uri="{FF2B5EF4-FFF2-40B4-BE49-F238E27FC236}">
                <a16:creationId xmlns:a16="http://schemas.microsoft.com/office/drawing/2014/main" id="{D63E8C99-87BE-2B9A-6508-64B76252C154}"/>
              </a:ext>
            </a:extLst>
          </p:cNvPr>
          <p:cNvPicPr>
            <a:picLocks noChangeAspect="1"/>
          </p:cNvPicPr>
          <p:nvPr/>
        </p:nvPicPr>
        <p:blipFill>
          <a:blip r:embed="rId3"/>
          <a:stretch>
            <a:fillRect/>
          </a:stretch>
        </p:blipFill>
        <p:spPr>
          <a:xfrm>
            <a:off x="0" y="779835"/>
            <a:ext cx="9064690" cy="5298330"/>
          </a:xfrm>
          <a:prstGeom prst="rect">
            <a:avLst/>
          </a:prstGeom>
        </p:spPr>
      </p:pic>
      <p:cxnSp>
        <p:nvCxnSpPr>
          <p:cNvPr id="7" name="Straight Connector 6">
            <a:extLst>
              <a:ext uri="{FF2B5EF4-FFF2-40B4-BE49-F238E27FC236}">
                <a16:creationId xmlns:a16="http://schemas.microsoft.com/office/drawing/2014/main" id="{9E5FFC3B-2B09-A79E-F66F-3FBD68126128}"/>
              </a:ext>
            </a:extLst>
          </p:cNvPr>
          <p:cNvCxnSpPr/>
          <p:nvPr/>
        </p:nvCxnSpPr>
        <p:spPr>
          <a:xfrm flipH="1">
            <a:off x="1735494" y="1632858"/>
            <a:ext cx="811764" cy="0"/>
          </a:xfrm>
          <a:prstGeom prst="line">
            <a:avLst/>
          </a:prstGeom>
          <a:ln w="38100"/>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CA03BFC4-6487-7F1F-488E-8ACC4A084594}"/>
              </a:ext>
            </a:extLst>
          </p:cNvPr>
          <p:cNvSpPr txBox="1"/>
          <p:nvPr/>
        </p:nvSpPr>
        <p:spPr>
          <a:xfrm>
            <a:off x="0" y="5959876"/>
            <a:ext cx="4572000" cy="800219"/>
          </a:xfrm>
          <a:prstGeom prst="rect">
            <a:avLst/>
          </a:prstGeom>
          <a:noFill/>
        </p:spPr>
        <p:txBody>
          <a:bodyPr wrap="square">
            <a:spAutoFit/>
          </a:bodyPr>
          <a:lstStyle/>
          <a:p>
            <a:pPr algn="l"/>
            <a:endParaRPr lang="en-US" sz="1000" b="0" i="0" u="none" strike="noStrike" baseline="0" dirty="0">
              <a:solidFill>
                <a:srgbClr val="000000"/>
              </a:solidFill>
              <a:latin typeface="Arial" panose="020B0604020202020204" pitchFamily="34" charset="0"/>
            </a:endParaRPr>
          </a:p>
          <a:p>
            <a:r>
              <a:rPr lang="en-US" sz="1800" b="0" i="0" u="none" strike="noStrike" baseline="0" dirty="0">
                <a:solidFill>
                  <a:srgbClr val="2A1A00"/>
                </a:solidFill>
                <a:latin typeface="Arial" panose="020B0604020202020204" pitchFamily="34" charset="0"/>
              </a:rPr>
              <a:t>•Cut combinational dependency graph and insert </a:t>
            </a:r>
          </a:p>
        </p:txBody>
      </p:sp>
      <p:sp>
        <p:nvSpPr>
          <p:cNvPr id="11" name="TextBox 10">
            <a:extLst>
              <a:ext uri="{FF2B5EF4-FFF2-40B4-BE49-F238E27FC236}">
                <a16:creationId xmlns:a16="http://schemas.microsoft.com/office/drawing/2014/main" id="{DF9BBF09-E462-69F6-61EA-C67F7A1B21F8}"/>
              </a:ext>
            </a:extLst>
          </p:cNvPr>
          <p:cNvSpPr txBox="1"/>
          <p:nvPr/>
        </p:nvSpPr>
        <p:spPr>
          <a:xfrm>
            <a:off x="4469364" y="6175319"/>
            <a:ext cx="4595326" cy="369332"/>
          </a:xfrm>
          <a:prstGeom prst="rect">
            <a:avLst/>
          </a:prstGeom>
          <a:noFill/>
        </p:spPr>
        <p:txBody>
          <a:bodyPr wrap="square">
            <a:spAutoFit/>
          </a:bodyPr>
          <a:lstStyle/>
          <a:p>
            <a:pPr algn="r" rtl="1"/>
            <a:r>
              <a:rPr lang="en-US" dirty="0"/>
              <a:t>• </a:t>
            </a:r>
            <a:r>
              <a:rPr lang="en-US" dirty="0" err="1"/>
              <a:t>نمودار</a:t>
            </a:r>
            <a:r>
              <a:rPr lang="en-US" dirty="0"/>
              <a:t> </a:t>
            </a:r>
            <a:r>
              <a:rPr lang="en-US" dirty="0" err="1"/>
              <a:t>وابستگی</a:t>
            </a:r>
            <a:r>
              <a:rPr lang="en-US" dirty="0"/>
              <a:t> </a:t>
            </a:r>
            <a:r>
              <a:rPr lang="en-US" dirty="0" err="1"/>
              <a:t>ترکیبی</a:t>
            </a:r>
            <a:r>
              <a:rPr lang="en-US" dirty="0"/>
              <a:t> </a:t>
            </a:r>
            <a:r>
              <a:rPr lang="en-US" dirty="0" err="1"/>
              <a:t>را</a:t>
            </a:r>
            <a:r>
              <a:rPr lang="en-US" dirty="0"/>
              <a:t> </a:t>
            </a:r>
            <a:r>
              <a:rPr lang="en-US" dirty="0" err="1"/>
              <a:t>برش</a:t>
            </a:r>
            <a:r>
              <a:rPr lang="en-US" dirty="0"/>
              <a:t> </a:t>
            </a:r>
            <a:r>
              <a:rPr lang="en-US" dirty="0" err="1"/>
              <a:t>داده</a:t>
            </a:r>
            <a:r>
              <a:rPr lang="en-US" dirty="0"/>
              <a:t> </a:t>
            </a:r>
            <a:r>
              <a:rPr lang="fa-IR"/>
              <a:t>شده</a:t>
            </a:r>
            <a:endParaRPr lang="en-US" dirty="0"/>
          </a:p>
        </p:txBody>
      </p:sp>
    </p:spTree>
    <p:extLst>
      <p:ext uri="{BB962C8B-B14F-4D97-AF65-F5344CB8AC3E}">
        <p14:creationId xmlns:p14="http://schemas.microsoft.com/office/powerpoint/2010/main" val="2058956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052427"/>
            <a:ext cx="4301411" cy="3416320"/>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rPr>
              <a:t>•Memory</a:t>
            </a:r>
          </a:p>
          <a:p>
            <a:r>
              <a:rPr lang="en-US" sz="1800" b="0" i="0" u="none" strike="noStrike" baseline="0" dirty="0">
                <a:solidFill>
                  <a:srgbClr val="2A1A00"/>
                </a:solidFill>
                <a:latin typeface="Gill Sans MT" panose="020B0502020104020203" pitchFamily="34" charset="0"/>
              </a:rPr>
              <a:t>–instruction &amp; data</a:t>
            </a:r>
          </a:p>
          <a:p>
            <a:r>
              <a:rPr lang="en-US" sz="1800" b="0" i="0" u="none" strike="noStrike" baseline="0" dirty="0">
                <a:solidFill>
                  <a:srgbClr val="2A1A00"/>
                </a:solidFill>
                <a:latin typeface="Arial" panose="020B0604020202020204" pitchFamily="34" charset="0"/>
              </a:rPr>
              <a:t>•Registers (32 x 32)</a:t>
            </a:r>
          </a:p>
          <a:p>
            <a:r>
              <a:rPr lang="en-US" sz="1800" b="0" i="0" u="none" strike="noStrike" baseline="0" dirty="0">
                <a:solidFill>
                  <a:srgbClr val="2A1A00"/>
                </a:solidFill>
                <a:latin typeface="Gill Sans MT" panose="020B0502020104020203" pitchFamily="34" charset="0"/>
              </a:rPr>
              <a:t>–read </a:t>
            </a:r>
            <a:r>
              <a:rPr lang="en-US" sz="1800" b="0" i="0" u="none" strike="noStrike" baseline="0" dirty="0" err="1">
                <a:solidFill>
                  <a:srgbClr val="2A1A00"/>
                </a:solidFill>
                <a:latin typeface="Gill Sans MT" panose="020B0502020104020203" pitchFamily="34" charset="0"/>
              </a:rPr>
              <a:t>rs</a:t>
            </a:r>
            <a:endParaRPr lang="en-US" sz="1800" b="0" i="0" u="none" strike="noStrike" baseline="0" dirty="0">
              <a:solidFill>
                <a:srgbClr val="2A1A00"/>
              </a:solidFill>
              <a:latin typeface="Gill Sans MT" panose="020B0502020104020203" pitchFamily="34" charset="0"/>
            </a:endParaRPr>
          </a:p>
          <a:p>
            <a:r>
              <a:rPr lang="en-US" sz="1800" b="0" i="0" u="none" strike="noStrike" baseline="0" dirty="0">
                <a:solidFill>
                  <a:srgbClr val="2A1A00"/>
                </a:solidFill>
                <a:latin typeface="Gill Sans MT" panose="020B0502020104020203" pitchFamily="34" charset="0"/>
              </a:rPr>
              <a:t>–read rt</a:t>
            </a:r>
          </a:p>
          <a:p>
            <a:r>
              <a:rPr lang="en-US" sz="1800" b="0" i="0" u="none" strike="noStrike" baseline="0" dirty="0">
                <a:solidFill>
                  <a:srgbClr val="2A1A00"/>
                </a:solidFill>
                <a:latin typeface="Gill Sans MT" panose="020B0502020104020203" pitchFamily="34" charset="0"/>
              </a:rPr>
              <a:t>–write </a:t>
            </a:r>
            <a:r>
              <a:rPr lang="en-US" sz="1800" b="0" i="0" u="none" strike="noStrike" baseline="0" dirty="0" err="1">
                <a:solidFill>
                  <a:srgbClr val="2A1A00"/>
                </a:solidFill>
                <a:latin typeface="Gill Sans MT" panose="020B0502020104020203" pitchFamily="34" charset="0"/>
              </a:rPr>
              <a:t>rtor</a:t>
            </a:r>
            <a:r>
              <a:rPr lang="en-US" sz="1800" b="0" i="0" u="none" strike="noStrike" baseline="0" dirty="0">
                <a:solidFill>
                  <a:srgbClr val="2A1A00"/>
                </a:solidFill>
                <a:latin typeface="Gill Sans MT" panose="020B0502020104020203" pitchFamily="34" charset="0"/>
              </a:rPr>
              <a:t> </a:t>
            </a:r>
            <a:r>
              <a:rPr lang="en-US" sz="1800" b="0" i="0" u="none" strike="noStrike" baseline="0" dirty="0" err="1">
                <a:solidFill>
                  <a:srgbClr val="2A1A00"/>
                </a:solidFill>
                <a:latin typeface="Gill Sans MT" panose="020B0502020104020203" pitchFamily="34" charset="0"/>
              </a:rPr>
              <a:t>rd</a:t>
            </a:r>
            <a:endParaRPr lang="en-US" sz="1800" b="0" i="0" u="none" strike="noStrike" baseline="0" dirty="0">
              <a:solidFill>
                <a:srgbClr val="2A1A00"/>
              </a:solidFill>
              <a:latin typeface="Gill Sans MT" panose="020B0502020104020203" pitchFamily="34" charset="0"/>
            </a:endParaRPr>
          </a:p>
          <a:p>
            <a:r>
              <a:rPr lang="en-US" sz="1800" b="0" i="0" u="none" strike="noStrike" baseline="0" dirty="0">
                <a:solidFill>
                  <a:srgbClr val="2A1A00"/>
                </a:solidFill>
                <a:latin typeface="Arial" panose="020B0604020202020204" pitchFamily="34" charset="0"/>
              </a:rPr>
              <a:t>•PC</a:t>
            </a:r>
          </a:p>
          <a:p>
            <a:r>
              <a:rPr lang="en-US" sz="1800" b="0" i="0" u="none" strike="noStrike" baseline="0" dirty="0">
                <a:solidFill>
                  <a:srgbClr val="2A1A00"/>
                </a:solidFill>
                <a:latin typeface="Arial" panose="020B0604020202020204" pitchFamily="34" charset="0"/>
              </a:rPr>
              <a:t>•Extender (sign extend)</a:t>
            </a:r>
          </a:p>
          <a:p>
            <a:r>
              <a:rPr lang="en-US" sz="1800" b="0" i="0" u="none" strike="noStrike" baseline="0" dirty="0">
                <a:solidFill>
                  <a:srgbClr val="2A1A00"/>
                </a:solidFill>
                <a:latin typeface="Arial" panose="020B0604020202020204" pitchFamily="34" charset="0"/>
              </a:rPr>
              <a:t>•Add and sub register or extended immediate</a:t>
            </a:r>
          </a:p>
          <a:p>
            <a:r>
              <a:rPr lang="en-US" sz="1800" b="0" i="0" u="none" strike="noStrike" baseline="0" dirty="0">
                <a:solidFill>
                  <a:srgbClr val="2A1A00"/>
                </a:solidFill>
                <a:latin typeface="Arial" panose="020B0604020202020204" pitchFamily="34" charset="0"/>
              </a:rPr>
              <a:t>•Add 4 or shifted extended immediate to PC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861249" y="1052427"/>
            <a:ext cx="4156787" cy="3139321"/>
          </a:xfrm>
          <a:prstGeom prst="rect">
            <a:avLst/>
          </a:prstGeom>
          <a:noFill/>
        </p:spPr>
        <p:txBody>
          <a:bodyPr wrap="square" rtlCol="0">
            <a:spAutoFit/>
          </a:bodyPr>
          <a:lstStyle/>
          <a:p>
            <a:pPr algn="r" rtl="1"/>
            <a:r>
              <a:rPr lang="fa-IR" dirty="0"/>
              <a:t>•حافظه</a:t>
            </a:r>
          </a:p>
          <a:p>
            <a:pPr algn="r" rtl="1"/>
            <a:r>
              <a:rPr lang="fa-IR" dirty="0"/>
              <a:t>-دستورالعمل و داده</a:t>
            </a:r>
          </a:p>
          <a:p>
            <a:pPr algn="r" rtl="1"/>
            <a:r>
              <a:rPr lang="fa-IR" dirty="0"/>
              <a:t>•رجیسترها (32*32)</a:t>
            </a:r>
          </a:p>
          <a:p>
            <a:pPr algn="r" rtl="1"/>
            <a:r>
              <a:rPr lang="fa-IR" dirty="0"/>
              <a:t>- </a:t>
            </a:r>
            <a:r>
              <a:rPr lang="en-US" dirty="0" err="1"/>
              <a:t>rs</a:t>
            </a:r>
            <a:r>
              <a:rPr lang="en-US" dirty="0"/>
              <a:t> </a:t>
            </a:r>
            <a:r>
              <a:rPr lang="fa-IR" dirty="0"/>
              <a:t>را بخوانید</a:t>
            </a:r>
          </a:p>
          <a:p>
            <a:pPr algn="r" rtl="1"/>
            <a:r>
              <a:rPr lang="fa-IR" dirty="0"/>
              <a:t>- </a:t>
            </a:r>
            <a:r>
              <a:rPr lang="en-US" dirty="0"/>
              <a:t>rt </a:t>
            </a:r>
            <a:r>
              <a:rPr lang="fa-IR" dirty="0"/>
              <a:t>را بخوانید</a:t>
            </a:r>
          </a:p>
          <a:p>
            <a:pPr algn="r" rtl="1"/>
            <a:r>
              <a:rPr lang="fa-IR" dirty="0"/>
              <a:t>– </a:t>
            </a:r>
            <a:r>
              <a:rPr lang="en-US" dirty="0" err="1"/>
              <a:t>rtor</a:t>
            </a:r>
            <a:r>
              <a:rPr lang="en-US" dirty="0"/>
              <a:t> </a:t>
            </a:r>
            <a:r>
              <a:rPr lang="en-US" dirty="0" err="1"/>
              <a:t>rd</a:t>
            </a:r>
            <a:r>
              <a:rPr lang="en-US" dirty="0"/>
              <a:t> </a:t>
            </a:r>
            <a:r>
              <a:rPr lang="fa-IR" dirty="0"/>
              <a:t>بنویسید</a:t>
            </a:r>
          </a:p>
          <a:p>
            <a:pPr algn="r" rtl="1"/>
            <a:r>
              <a:rPr lang="fa-IR" dirty="0"/>
              <a:t>• رایانه شخصی</a:t>
            </a:r>
          </a:p>
          <a:p>
            <a:pPr algn="r" rtl="1"/>
            <a:r>
              <a:rPr lang="fa-IR" dirty="0"/>
              <a:t>• توسعه دهنده (علامت گسترش)</a:t>
            </a:r>
          </a:p>
          <a:p>
            <a:pPr algn="r" rtl="1"/>
            <a:r>
              <a:rPr lang="fa-IR" dirty="0"/>
              <a:t>• افزودن و ثبت نام فرعی یا تمدید فوری</a:t>
            </a:r>
          </a:p>
          <a:p>
            <a:pPr algn="r" rtl="1"/>
            <a:r>
              <a:rPr lang="fa-IR" dirty="0"/>
              <a:t>• اضافه کردن 4 یا تغییر فوری گسترش یافته به کامپیوتر</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963472"/>
            <a:ext cx="0" cy="5213393"/>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640563" y="138513"/>
            <a:ext cx="457200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STEP 1: REQUIREMENTS OF THE INSTRUCTION SET</a:t>
            </a:r>
            <a:endParaRPr lang="fa-IR" sz="1800" b="0" i="0" u="none" strike="noStrike" baseline="0" dirty="0">
              <a:solidFill>
                <a:srgbClr val="2A1A00"/>
              </a:solidFill>
              <a:latin typeface="Impact" panose="020B0806030902050204" pitchFamily="34" charset="0"/>
            </a:endParaRPr>
          </a:p>
          <a:p>
            <a:pPr algn="ctr"/>
            <a:r>
              <a:rPr lang="fa-IR" dirty="0"/>
              <a:t>مرحله 1: الزامات مجموعه دستورالعمل</a:t>
            </a:r>
            <a:endParaRPr lang="en-US" dirty="0"/>
          </a:p>
        </p:txBody>
      </p:sp>
    </p:spTree>
    <p:extLst>
      <p:ext uri="{BB962C8B-B14F-4D97-AF65-F5344CB8AC3E}">
        <p14:creationId xmlns:p14="http://schemas.microsoft.com/office/powerpoint/2010/main" val="1424008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D125EB-225F-5834-2EDB-58D4F81B2260}"/>
              </a:ext>
            </a:extLst>
          </p:cNvPr>
          <p:cNvPicPr>
            <a:picLocks noChangeAspect="1"/>
          </p:cNvPicPr>
          <p:nvPr/>
        </p:nvPicPr>
        <p:blipFill>
          <a:blip r:embed="rId2"/>
          <a:stretch>
            <a:fillRect/>
          </a:stretch>
        </p:blipFill>
        <p:spPr>
          <a:xfrm>
            <a:off x="0" y="1860267"/>
            <a:ext cx="9144000" cy="4997733"/>
          </a:xfrm>
          <a:prstGeom prst="rect">
            <a:avLst/>
          </a:prstGeom>
        </p:spPr>
      </p:pic>
      <p:sp>
        <p:nvSpPr>
          <p:cNvPr id="8" name="TextBox 7">
            <a:extLst>
              <a:ext uri="{FF2B5EF4-FFF2-40B4-BE49-F238E27FC236}">
                <a16:creationId xmlns:a16="http://schemas.microsoft.com/office/drawing/2014/main" id="{E6A29845-69B3-B121-D245-B1E2BDFEA2FF}"/>
              </a:ext>
            </a:extLst>
          </p:cNvPr>
          <p:cNvSpPr txBox="1"/>
          <p:nvPr/>
        </p:nvSpPr>
        <p:spPr>
          <a:xfrm>
            <a:off x="2286000" y="221216"/>
            <a:ext cx="4572000" cy="830997"/>
          </a:xfrm>
          <a:prstGeom prst="rect">
            <a:avLst/>
          </a:prstGeom>
          <a:noFill/>
        </p:spPr>
        <p:txBody>
          <a:bodyPr wrap="square">
            <a:spAutoFit/>
          </a:bodyPr>
          <a:lstStyle/>
          <a:p>
            <a:pPr algn="ctr"/>
            <a:r>
              <a:rPr lang="en-US" sz="2400" b="0" i="0" u="none" strike="noStrike" baseline="0" dirty="0">
                <a:solidFill>
                  <a:srgbClr val="2A1A00"/>
                </a:solidFill>
                <a:latin typeface="Impact" panose="020B0806030902050204" pitchFamily="34" charset="0"/>
              </a:rPr>
              <a:t>SIMPLE IMPLEMENTATION </a:t>
            </a:r>
            <a:endParaRPr lang="fa-IR" sz="2400" b="0" i="0" u="none" strike="noStrike" baseline="0" dirty="0">
              <a:solidFill>
                <a:srgbClr val="2A1A00"/>
              </a:solidFill>
              <a:latin typeface="Impact" panose="020B0806030902050204" pitchFamily="34" charset="0"/>
            </a:endParaRPr>
          </a:p>
          <a:p>
            <a:pPr algn="ctr"/>
            <a:r>
              <a:rPr lang="fa-IR" sz="2400" dirty="0"/>
              <a:t>پیاده سازی ساده</a:t>
            </a:r>
            <a:endParaRPr lang="en-US" sz="2400" dirty="0"/>
          </a:p>
        </p:txBody>
      </p:sp>
    </p:spTree>
    <p:extLst>
      <p:ext uri="{BB962C8B-B14F-4D97-AF65-F5344CB8AC3E}">
        <p14:creationId xmlns:p14="http://schemas.microsoft.com/office/powerpoint/2010/main" val="4015821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6A29845-69B3-B121-D245-B1E2BDFEA2FF}"/>
              </a:ext>
            </a:extLst>
          </p:cNvPr>
          <p:cNvSpPr txBox="1"/>
          <p:nvPr/>
        </p:nvSpPr>
        <p:spPr>
          <a:xfrm>
            <a:off x="2286000" y="221216"/>
            <a:ext cx="4572000" cy="738664"/>
          </a:xfrm>
          <a:prstGeom prst="rect">
            <a:avLst/>
          </a:prstGeom>
          <a:noFill/>
        </p:spPr>
        <p:txBody>
          <a:bodyPr wrap="square">
            <a:spAutoFit/>
          </a:bodyPr>
          <a:lstStyle/>
          <a:p>
            <a:pPr algn="ctr"/>
            <a:r>
              <a:rPr lang="en-US" sz="1800" b="1" i="0" u="none" strike="noStrike" baseline="0" dirty="0">
                <a:solidFill>
                  <a:srgbClr val="2A1A00"/>
                </a:solidFill>
                <a:latin typeface="Arial" panose="020B0604020202020204" pitchFamily="34" charset="0"/>
              </a:rPr>
              <a:t>Step 2: Components of the Datapath</a:t>
            </a:r>
            <a:endParaRPr lang="fa-IR" sz="1800" b="1" i="0" u="none" strike="noStrike" baseline="0" dirty="0">
              <a:solidFill>
                <a:srgbClr val="2A1A00"/>
              </a:solidFill>
              <a:latin typeface="Arial" panose="020B0604020202020204" pitchFamily="34" charset="0"/>
            </a:endParaRPr>
          </a:p>
          <a:p>
            <a:pPr algn="ctr" rtl="1"/>
            <a:r>
              <a:rPr lang="fa-IR" sz="2400" b="1" dirty="0"/>
              <a:t>مرحله 2: اجزای </a:t>
            </a:r>
            <a:r>
              <a:rPr lang="en-US" sz="2400" b="1" dirty="0"/>
              <a:t>Datapath</a:t>
            </a:r>
          </a:p>
        </p:txBody>
      </p:sp>
      <p:pic>
        <p:nvPicPr>
          <p:cNvPr id="6" name="Picture 5">
            <a:extLst>
              <a:ext uri="{FF2B5EF4-FFF2-40B4-BE49-F238E27FC236}">
                <a16:creationId xmlns:a16="http://schemas.microsoft.com/office/drawing/2014/main" id="{A0148922-0E3D-67F1-A249-736B852DADD5}"/>
              </a:ext>
            </a:extLst>
          </p:cNvPr>
          <p:cNvPicPr>
            <a:picLocks noChangeAspect="1"/>
          </p:cNvPicPr>
          <p:nvPr/>
        </p:nvPicPr>
        <p:blipFill>
          <a:blip r:embed="rId2"/>
          <a:stretch>
            <a:fillRect/>
          </a:stretch>
        </p:blipFill>
        <p:spPr>
          <a:xfrm>
            <a:off x="586394" y="1500676"/>
            <a:ext cx="7971211" cy="5357324"/>
          </a:xfrm>
          <a:prstGeom prst="rect">
            <a:avLst/>
          </a:prstGeom>
        </p:spPr>
      </p:pic>
    </p:spTree>
    <p:extLst>
      <p:ext uri="{BB962C8B-B14F-4D97-AF65-F5344CB8AC3E}">
        <p14:creationId xmlns:p14="http://schemas.microsoft.com/office/powerpoint/2010/main" val="3566532994"/>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B7E2D32-4FDD-4266-880C-17595B8014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 presentation</Template>
  <TotalTime>319</TotalTime>
  <Words>4401</Words>
  <Application>Microsoft Office PowerPoint</Application>
  <PresentationFormat>On-screen Show (4:3)</PresentationFormat>
  <Paragraphs>460</Paragraphs>
  <Slides>67</Slides>
  <Notes>52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67</vt:i4>
      </vt:variant>
    </vt:vector>
  </HeadingPairs>
  <TitlesOfParts>
    <vt:vector size="77" baseType="lpstr">
      <vt:lpstr>Arial</vt:lpstr>
      <vt:lpstr>Calibri</vt:lpstr>
      <vt:lpstr>Calibri Light</vt:lpstr>
      <vt:lpstr>Courier New</vt:lpstr>
      <vt:lpstr>Gill Sans MT</vt:lpstr>
      <vt:lpstr>Impact</vt:lpstr>
      <vt:lpstr>Tahoma</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Fabrikam Technology Inc.</dc:title>
  <dc:creator>farzin</dc:creator>
  <cp:lastModifiedBy>farzin</cp:lastModifiedBy>
  <cp:revision>11</cp:revision>
  <dcterms:created xsi:type="dcterms:W3CDTF">2023-06-10T17:44:25Z</dcterms:created>
  <dcterms:modified xsi:type="dcterms:W3CDTF">2023-06-14T08:48:24Z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